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9" r:id="rId3"/>
    <p:sldId id="276" r:id="rId4"/>
    <p:sldId id="265" r:id="rId5"/>
    <p:sldId id="262" r:id="rId6"/>
    <p:sldId id="263" r:id="rId7"/>
    <p:sldId id="258" r:id="rId8"/>
    <p:sldId id="257" r:id="rId9"/>
    <p:sldId id="277" r:id="rId10"/>
    <p:sldId id="267" r:id="rId11"/>
    <p:sldId id="284" r:id="rId12"/>
    <p:sldId id="278" r:id="rId13"/>
    <p:sldId id="285" r:id="rId14"/>
    <p:sldId id="282" r:id="rId15"/>
    <p:sldId id="279" r:id="rId16"/>
    <p:sldId id="280" r:id="rId17"/>
    <p:sldId id="281" r:id="rId18"/>
    <p:sldId id="269" r:id="rId19"/>
    <p:sldId id="28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5A2"/>
    <a:srgbClr val="7F9E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p:restoredTop sz="94103" autoAdjust="0"/>
  </p:normalViewPr>
  <p:slideViewPr>
    <p:cSldViewPr snapToGrid="0" snapToObjects="1" showGuides="1">
      <p:cViewPr varScale="1">
        <p:scale>
          <a:sx n="82" d="100"/>
          <a:sy n="82" d="100"/>
        </p:scale>
        <p:origin x="720" y="77"/>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334AF-9638-4D55-A0AA-1CA9AE8B80C9}" type="datetimeFigureOut">
              <a:rPr lang="fr-FR" smtClean="0"/>
              <a:pPr/>
              <a:t>13/01/2022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5830D-F2F8-4936-A899-E2A68510EDE2}" type="slidenum">
              <a:rPr lang="fr-FR" smtClean="0"/>
              <a:pPr/>
              <a:t>‹N°›</a:t>
            </a:fld>
            <a:endParaRPr lang="fr-FR"/>
          </a:p>
        </p:txBody>
      </p:sp>
    </p:spTree>
    <p:extLst>
      <p:ext uri="{BB962C8B-B14F-4D97-AF65-F5344CB8AC3E}">
        <p14:creationId xmlns:p14="http://schemas.microsoft.com/office/powerpoint/2010/main" val="436061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Un ligand est une molécule qui se lie de manière réversible à une macromolécule ciblée, protéine ou acide nucléique, jouant en général un rôle fonctionnel :</a:t>
            </a:r>
          </a:p>
          <a:p>
            <a:pPr lvl="1"/>
            <a:r>
              <a:rPr lang="fr-FR" dirty="0" smtClean="0"/>
              <a:t>Stabilisation structurale</a:t>
            </a:r>
          </a:p>
          <a:p>
            <a:pPr lvl="1"/>
            <a:r>
              <a:rPr lang="fr-FR" dirty="0" smtClean="0"/>
              <a:t>Catalyse</a:t>
            </a:r>
          </a:p>
          <a:p>
            <a:pPr lvl="1"/>
            <a:r>
              <a:rPr lang="fr-FR" dirty="0" smtClean="0"/>
              <a:t>Modulation d'une activité enzymatique</a:t>
            </a:r>
          </a:p>
          <a:p>
            <a:pPr lvl="1"/>
            <a:r>
              <a:rPr lang="fr-FR" dirty="0" smtClean="0"/>
              <a:t>Transmission d'un signal (inhibiteurs ou activateurs).</a:t>
            </a:r>
          </a:p>
          <a:p>
            <a:r>
              <a:rPr lang="fr-FR" dirty="0" smtClean="0"/>
              <a:t>Cela désigne les molécules qui interagissent avec la protéine de manière non-covalente et spécifique et qui jouent un rôle dans ses fonctions.</a:t>
            </a:r>
          </a:p>
          <a:p>
            <a:r>
              <a:rPr lang="fr-FR" dirty="0" smtClean="0"/>
              <a:t>Généralement, l'interaction (association) est réversible et plus ou moins forte suivant le nombre et la nature des liaisons formées. La force de cette interaction est définie par la constante de dissociation que l'on appelle la constante d'affinité (ou affinité).</a:t>
            </a:r>
          </a:p>
          <a:p>
            <a:r>
              <a:rPr lang="fr-FR" dirty="0" smtClean="0"/>
              <a:t>La liaison d'un ligand à une protéine réceptrice modifie souvent la conformation de cette dernière, cette modification structurale peut ainsi moduler éventuellement son état fonctionnel et son activité.</a:t>
            </a:r>
            <a:endParaRPr lang="en-AU" dirty="0" smtClean="0"/>
          </a:p>
          <a:p>
            <a:endParaRPr lang="en-US" dirty="0"/>
          </a:p>
        </p:txBody>
      </p:sp>
      <p:sp>
        <p:nvSpPr>
          <p:cNvPr id="4" name="Espace réservé du numéro de diapositive 3"/>
          <p:cNvSpPr>
            <a:spLocks noGrp="1"/>
          </p:cNvSpPr>
          <p:nvPr>
            <p:ph type="sldNum" sz="quarter" idx="10"/>
          </p:nvPr>
        </p:nvSpPr>
        <p:spPr/>
        <p:txBody>
          <a:bodyPr/>
          <a:lstStyle/>
          <a:p>
            <a:fld id="{EF35830D-F2F8-4936-A899-E2A68510EDE2}" type="slidenum">
              <a:rPr lang="fr-FR" smtClean="0"/>
              <a:pPr/>
              <a:t>9</a:t>
            </a:fld>
            <a:endParaRPr lang="fr-FR"/>
          </a:p>
        </p:txBody>
      </p:sp>
    </p:spTree>
    <p:extLst>
      <p:ext uri="{BB962C8B-B14F-4D97-AF65-F5344CB8AC3E}">
        <p14:creationId xmlns:p14="http://schemas.microsoft.com/office/powerpoint/2010/main" val="306674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88E42-EAB6-CB4D-911A-7C1D0D9410B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D4A3FFD-6EE1-A94D-97E9-A0511EA798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4DC0900-1939-CE40-92E0-82CFB0BA7022}"/>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9FDA788D-2AED-9E4A-8BD6-3FB1B2A0F50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EF849AF-CB45-744A-8EBB-6613619D0BEA}"/>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91933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92A4B-A6B4-694E-AA9D-850961D2F53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C1FA157-34DD-0D4B-9496-ED64D6E6060C}"/>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24A58A9-5C78-8F4B-A351-176D00D82624}"/>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67D080BF-C818-8D49-8C43-6BF0EA4815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465A13-F376-884D-99D2-76A48A424018}"/>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37315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BBC67F9-C544-9040-9498-486F521DD64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B01F002-2ED2-C946-A218-C2EE45B0ADFC}"/>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960C2A25-7270-9343-B186-41BC3C67793F}"/>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D4B1D28E-55CF-4F48-9D6E-A54F68E1B5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F87809-A945-954A-BB40-F77ADFFE30FA}"/>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2945939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618E66-49BC-7344-9CE6-1D68E364BF9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094E4AE-387F-0C4B-BAAE-FB5EE244303B}"/>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ABC51AEA-B0BD-4E41-B189-11D23904A203}"/>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1F534225-01D0-0547-82BB-701F4C65A16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C2299E-8D44-F947-BCF8-6BDA1BED154C}"/>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414060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DC703A-0713-8E44-A8F4-14CAF2E7AD2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C68C18F-7319-F049-BF8D-26D52AA399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1AA95230-6913-154E-8507-DFB1C5856F25}"/>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3FF85C10-DA88-6B48-BF72-B23571B664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314239-959E-3B4D-B467-F5E7ED914573}"/>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100210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4A3D23-9AD6-2944-8ABF-D12E26F8093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B666C7C-E790-7E46-871B-9DA5598DC9BE}"/>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DDAC6431-F7E7-0D47-8972-F2754EC2CE36}"/>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730B9DE7-306E-1346-AA09-303CABDD1AEC}"/>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6" name="Espace réservé du pied de page 5">
            <a:extLst>
              <a:ext uri="{FF2B5EF4-FFF2-40B4-BE49-F238E27FC236}">
                <a16:creationId xmlns:a16="http://schemas.microsoft.com/office/drawing/2014/main" id="{72CFA3F6-332A-D44C-9651-ACAB86D0A0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7E0AA7B-2BAE-A249-AA5C-5DFF1B2FA9FD}"/>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3876945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15C297-7027-6E44-98B6-579612EAD10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E403EEE-8B0E-4840-B15D-C03143842E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8BFBFE54-8DB0-E644-9707-65C7FD469947}"/>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9BC522DA-C782-CA4B-98EA-39F5DD9A8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EA66A184-2618-3841-AA32-DE66857B2563}"/>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35A5D70-33AD-1644-B75F-BC13DB6FBFFD}"/>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8" name="Espace réservé du pied de page 7">
            <a:extLst>
              <a:ext uri="{FF2B5EF4-FFF2-40B4-BE49-F238E27FC236}">
                <a16:creationId xmlns:a16="http://schemas.microsoft.com/office/drawing/2014/main" id="{EA9B553E-AABE-364D-93EA-DC063E3CD46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8EFC006-8C78-0E42-8B82-24B025962154}"/>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89462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D70546-4E69-6E43-9CF9-266164644DA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0F40D8F-EC59-8845-B01B-20389AACBEC4}"/>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4" name="Espace réservé du pied de page 3">
            <a:extLst>
              <a:ext uri="{FF2B5EF4-FFF2-40B4-BE49-F238E27FC236}">
                <a16:creationId xmlns:a16="http://schemas.microsoft.com/office/drawing/2014/main" id="{22E6D21B-EB3A-9540-87B0-B96AF9E23B2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15B1E05-CC90-A041-B088-172EDE1597E9}"/>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1684631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136A9F-488B-CE47-9182-1D492E27ABA6}"/>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3" name="Espace réservé du pied de page 2">
            <a:extLst>
              <a:ext uri="{FF2B5EF4-FFF2-40B4-BE49-F238E27FC236}">
                <a16:creationId xmlns:a16="http://schemas.microsoft.com/office/drawing/2014/main" id="{4D40A8EF-5B1B-4644-A551-BC9FEA7F00E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8CC20BF-4080-6B4E-B19F-C1C693425ED1}"/>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1991640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0B531-627E-474B-833D-CB693FDF5E8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8BACFB8-D7A3-C043-B37B-7AF07C65F5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917A1C52-8282-684E-8CB5-31B6E571B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B3660883-024D-2A49-BE99-5C36C4B5830F}"/>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6" name="Espace réservé du pied de page 5">
            <a:extLst>
              <a:ext uri="{FF2B5EF4-FFF2-40B4-BE49-F238E27FC236}">
                <a16:creationId xmlns:a16="http://schemas.microsoft.com/office/drawing/2014/main" id="{4F99B904-0DB4-7E43-8756-AA1FA651D1C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E30B490-6730-CF4E-A91B-31A017F9C20B}"/>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3392342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D1FBE-F4F5-064F-9782-45400C82511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E6A8252-3D1F-8345-BEDE-33D32B07BF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24BCB24-A9CE-3C4B-931D-C4545C63E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001B734B-5A95-0648-A8AE-F323D8DB533D}"/>
              </a:ext>
            </a:extLst>
          </p:cNvPr>
          <p:cNvSpPr>
            <a:spLocks noGrp="1"/>
          </p:cNvSpPr>
          <p:nvPr>
            <p:ph type="dt" sz="half" idx="10"/>
          </p:nvPr>
        </p:nvSpPr>
        <p:spPr/>
        <p:txBody>
          <a:bodyPr/>
          <a:lstStyle/>
          <a:p>
            <a:fld id="{A4A25AD7-7F07-104B-B0A9-FEB6601DC546}" type="datetimeFigureOut">
              <a:rPr lang="fr-FR" smtClean="0"/>
              <a:pPr/>
              <a:t>13/01/2022</a:t>
            </a:fld>
            <a:endParaRPr lang="fr-FR"/>
          </a:p>
        </p:txBody>
      </p:sp>
      <p:sp>
        <p:nvSpPr>
          <p:cNvPr id="6" name="Espace réservé du pied de page 5">
            <a:extLst>
              <a:ext uri="{FF2B5EF4-FFF2-40B4-BE49-F238E27FC236}">
                <a16:creationId xmlns:a16="http://schemas.microsoft.com/office/drawing/2014/main" id="{B8B3EE9F-1CA8-6544-A133-5DE641E2F8C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FF8AF5E-742D-7D45-8AB2-108248B17BCA}"/>
              </a:ext>
            </a:extLst>
          </p:cNvPr>
          <p:cNvSpPr>
            <a:spLocks noGrp="1"/>
          </p:cNvSpPr>
          <p:nvPr>
            <p:ph type="sldNum" sz="quarter" idx="12"/>
          </p:nvPr>
        </p:nvSpPr>
        <p:spPr/>
        <p:txBody>
          <a:bodyPr/>
          <a:lstStyle/>
          <a:p>
            <a:fld id="{6C3BB9B6-A30F-0D4C-B56A-614142BA2D46}" type="slidenum">
              <a:rPr lang="fr-FR" smtClean="0"/>
              <a:pPr/>
              <a:t>‹N°›</a:t>
            </a:fld>
            <a:endParaRPr lang="fr-FR"/>
          </a:p>
        </p:txBody>
      </p:sp>
    </p:spTree>
    <p:extLst>
      <p:ext uri="{BB962C8B-B14F-4D97-AF65-F5344CB8AC3E}">
        <p14:creationId xmlns:p14="http://schemas.microsoft.com/office/powerpoint/2010/main" val="4099390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CEC5756-EDE7-AD4C-B3C4-2867706D2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689213-5A58-2942-ABC4-E8E35A5DA3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58CF7444-7D41-C64E-98E5-31D6930FB5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25AD7-7F07-104B-B0A9-FEB6601DC546}" type="datetimeFigureOut">
              <a:rPr lang="fr-FR" smtClean="0"/>
              <a:pPr/>
              <a:t>13/01/2022</a:t>
            </a:fld>
            <a:endParaRPr lang="fr-FR"/>
          </a:p>
        </p:txBody>
      </p:sp>
      <p:sp>
        <p:nvSpPr>
          <p:cNvPr id="5" name="Espace réservé du pied de page 4">
            <a:extLst>
              <a:ext uri="{FF2B5EF4-FFF2-40B4-BE49-F238E27FC236}">
                <a16:creationId xmlns:a16="http://schemas.microsoft.com/office/drawing/2014/main" id="{B771E4C8-81C2-114C-A1CD-2ADFC5CDA4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2F75CEC-F3EC-084C-8EF8-936F0C3054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BB9B6-A30F-0D4C-B56A-614142BA2D46}" type="slidenum">
              <a:rPr lang="fr-FR" smtClean="0"/>
              <a:pPr/>
              <a:t>‹N°›</a:t>
            </a:fld>
            <a:endParaRPr lang="fr-FR"/>
          </a:p>
        </p:txBody>
      </p:sp>
    </p:spTree>
    <p:extLst>
      <p:ext uri="{BB962C8B-B14F-4D97-AF65-F5344CB8AC3E}">
        <p14:creationId xmlns:p14="http://schemas.microsoft.com/office/powerpoint/2010/main" val="488714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chemoinformatique.f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48DB090-3D18-9B41-9A79-DEE901CFAB6D}"/>
              </a:ext>
            </a:extLst>
          </p:cNvPr>
          <p:cNvSpPr>
            <a:spLocks noGrp="1"/>
          </p:cNvSpPr>
          <p:nvPr>
            <p:ph type="subTitle" idx="1"/>
          </p:nvPr>
        </p:nvSpPr>
        <p:spPr>
          <a:xfrm>
            <a:off x="1524000" y="2745367"/>
            <a:ext cx="9144000" cy="2393245"/>
          </a:xfrm>
        </p:spPr>
        <p:txBody>
          <a:bodyPr>
            <a:normAutofit/>
          </a:bodyPr>
          <a:lstStyle/>
          <a:p>
            <a:r>
              <a:rPr lang="fr-FR" dirty="0" smtClean="0"/>
              <a:t>Pr Pascal Bonnet</a:t>
            </a:r>
          </a:p>
          <a:p>
            <a:r>
              <a:rPr lang="fr-FR" dirty="0" smtClean="0"/>
              <a:t>Pierre-Yves Libouban</a:t>
            </a:r>
          </a:p>
          <a:p>
            <a:r>
              <a:rPr lang="fr-FR" dirty="0" err="1" smtClean="0"/>
              <a:t>XiaoJun</a:t>
            </a:r>
            <a:r>
              <a:rPr lang="fr-FR" dirty="0" smtClean="0"/>
              <a:t> Mao</a:t>
            </a:r>
            <a:endParaRPr lang="fr-FR" dirty="0"/>
          </a:p>
        </p:txBody>
      </p:sp>
      <p:sp>
        <p:nvSpPr>
          <p:cNvPr id="13" name="Titre 1">
            <a:extLst>
              <a:ext uri="{FF2B5EF4-FFF2-40B4-BE49-F238E27FC236}">
                <a16:creationId xmlns:a16="http://schemas.microsoft.com/office/drawing/2014/main" id="{54B8E713-3CF9-2048-94DA-085517612077}"/>
              </a:ext>
            </a:extLst>
          </p:cNvPr>
          <p:cNvSpPr txBox="1">
            <a:spLocks/>
          </p:cNvSpPr>
          <p:nvPr/>
        </p:nvSpPr>
        <p:spPr>
          <a:xfrm>
            <a:off x="0" y="-71437"/>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smtClean="0"/>
              <a:t>Chimie informatique sous Python</a:t>
            </a:r>
            <a:endParaRPr lang="fr-FR" dirty="0"/>
          </a:p>
        </p:txBody>
      </p:sp>
    </p:spTree>
    <p:extLst>
      <p:ext uri="{BB962C8B-B14F-4D97-AF65-F5344CB8AC3E}">
        <p14:creationId xmlns:p14="http://schemas.microsoft.com/office/powerpoint/2010/main" val="3862555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du contenu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716" y="2309161"/>
            <a:ext cx="4532643" cy="4351338"/>
          </a:xfrm>
          <a:prstGeom prst="rect">
            <a:avLst/>
          </a:prstGeom>
        </p:spPr>
      </p:pic>
      <p:sp>
        <p:nvSpPr>
          <p:cNvPr id="17" name="Rectangle 16"/>
          <p:cNvSpPr/>
          <p:nvPr/>
        </p:nvSpPr>
        <p:spPr>
          <a:xfrm>
            <a:off x="9535887" y="986629"/>
            <a:ext cx="2015412" cy="1268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291665" y="2202024"/>
            <a:ext cx="1772817" cy="1268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0451956-B6BB-5E40-823E-F714BB603E33}"/>
              </a:ext>
            </a:extLst>
          </p:cNvPr>
          <p:cNvSpPr>
            <a:spLocks noGrp="1"/>
          </p:cNvSpPr>
          <p:nvPr>
            <p:ph type="title"/>
          </p:nvPr>
        </p:nvSpPr>
        <p:spPr>
          <a:xfrm>
            <a:off x="217999" y="-41215"/>
            <a:ext cx="10515600" cy="1325563"/>
          </a:xfrm>
        </p:spPr>
        <p:txBody>
          <a:bodyPr/>
          <a:lstStyle/>
          <a:p>
            <a:r>
              <a:rPr lang="fr-FR" dirty="0" smtClean="0"/>
              <a:t>Pharmaceutical </a:t>
            </a:r>
            <a:r>
              <a:rPr lang="fr-FR" dirty="0" err="1" smtClean="0"/>
              <a:t>drug</a:t>
            </a:r>
            <a:endParaRPr lang="fr-FR" dirty="0"/>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5716" y="2309972"/>
            <a:ext cx="4532643" cy="4351338"/>
          </a:xfrm>
        </p:spPr>
      </p:pic>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r="49913"/>
          <a:stretch/>
        </p:blipFill>
        <p:spPr>
          <a:xfrm>
            <a:off x="7622272" y="1227396"/>
            <a:ext cx="1907808" cy="717363"/>
          </a:xfrm>
          <a:prstGeom prst="rect">
            <a:avLst/>
          </a:prstGeom>
        </p:spPr>
      </p:pic>
      <p:cxnSp>
        <p:nvCxnSpPr>
          <p:cNvPr id="12" name="Connecteur droit avec flèche 11"/>
          <p:cNvCxnSpPr/>
          <p:nvPr/>
        </p:nvCxnSpPr>
        <p:spPr>
          <a:xfrm flipH="1">
            <a:off x="7960415" y="1949499"/>
            <a:ext cx="190831" cy="585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0452084" y="1882886"/>
            <a:ext cx="901716" cy="709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t="38601"/>
          <a:stretch/>
        </p:blipFill>
        <p:spPr>
          <a:xfrm>
            <a:off x="2647784" y="1603990"/>
            <a:ext cx="1826150" cy="1070437"/>
          </a:xfrm>
          <a:prstGeom prst="rect">
            <a:avLst/>
          </a:prstGeom>
        </p:spPr>
      </p:pic>
      <p:sp>
        <p:nvSpPr>
          <p:cNvPr id="4" name="ZoneTexte 3"/>
          <p:cNvSpPr txBox="1"/>
          <p:nvPr/>
        </p:nvSpPr>
        <p:spPr>
          <a:xfrm>
            <a:off x="2187933" y="2994069"/>
            <a:ext cx="2961862" cy="369332"/>
          </a:xfrm>
          <a:prstGeom prst="rect">
            <a:avLst/>
          </a:prstGeom>
          <a:noFill/>
        </p:spPr>
        <p:txBody>
          <a:bodyPr wrap="square" rtlCol="0">
            <a:spAutoFit/>
          </a:bodyPr>
          <a:lstStyle/>
          <a:p>
            <a:r>
              <a:rPr lang="fr-FR" dirty="0" smtClean="0"/>
              <a:t>Excipient + active compound</a:t>
            </a:r>
            <a:endParaRPr lang="fr-FR" dirty="0"/>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69" y="4077321"/>
            <a:ext cx="2163197" cy="1665662"/>
          </a:xfrm>
          <a:prstGeom prst="rect">
            <a:avLst/>
          </a:prstGeom>
        </p:spPr>
      </p:pic>
      <p:sp>
        <p:nvSpPr>
          <p:cNvPr id="24" name="Flèche courbée vers le bas 23"/>
          <p:cNvSpPr/>
          <p:nvPr/>
        </p:nvSpPr>
        <p:spPr>
          <a:xfrm rot="20724212">
            <a:off x="4196658" y="1326239"/>
            <a:ext cx="6851228" cy="73761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Flèche courbée vers le bas 24"/>
          <p:cNvSpPr/>
          <p:nvPr/>
        </p:nvSpPr>
        <p:spPr>
          <a:xfrm rot="19640159" flipH="1">
            <a:off x="552467" y="2783231"/>
            <a:ext cx="1986139" cy="73761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49820"/>
          <a:stretch/>
        </p:blipFill>
        <p:spPr>
          <a:xfrm>
            <a:off x="9519920" y="1227396"/>
            <a:ext cx="1911358" cy="717363"/>
          </a:xfrm>
          <a:prstGeom prst="rect">
            <a:avLst/>
          </a:prstGeom>
        </p:spPr>
      </p:pic>
    </p:spTree>
    <p:extLst>
      <p:ext uri="{BB962C8B-B14F-4D97-AF65-F5344CB8AC3E}">
        <p14:creationId xmlns:p14="http://schemas.microsoft.com/office/powerpoint/2010/main" val="316068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l="4155" t="47788" r="74498" b="15609"/>
          <a:stretch/>
        </p:blipFill>
        <p:spPr>
          <a:xfrm>
            <a:off x="9944100" y="228599"/>
            <a:ext cx="1892300" cy="1866901"/>
          </a:xfrm>
          <a:prstGeom prst="rect">
            <a:avLst/>
          </a:prstGeom>
        </p:spPr>
      </p:pic>
      <p:pic>
        <p:nvPicPr>
          <p:cNvPr id="8" name="Espace réservé du contenu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6062" y="2105819"/>
            <a:ext cx="6619875" cy="3790950"/>
          </a:xfrm>
        </p:spPr>
      </p:pic>
      <p:sp>
        <p:nvSpPr>
          <p:cNvPr id="5" name="Titre 1"/>
          <p:cNvSpPr txBox="1">
            <a:spLocks/>
          </p:cNvSpPr>
          <p:nvPr/>
        </p:nvSpPr>
        <p:spPr>
          <a:xfrm>
            <a:off x="242455" y="-64380"/>
            <a:ext cx="11707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smtClean="0"/>
              <a:t>Application : Fragment Growing</a:t>
            </a:r>
            <a:endParaRPr lang="en-AU" dirty="0"/>
          </a:p>
        </p:txBody>
      </p:sp>
    </p:spTree>
    <p:extLst>
      <p:ext uri="{BB962C8B-B14F-4D97-AF65-F5344CB8AC3E}">
        <p14:creationId xmlns:p14="http://schemas.microsoft.com/office/powerpoint/2010/main" val="1498287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2455" y="-64380"/>
            <a:ext cx="11707091" cy="1325563"/>
          </a:xfrm>
        </p:spPr>
        <p:txBody>
          <a:bodyPr/>
          <a:lstStyle/>
          <a:p>
            <a:r>
              <a:rPr lang="en-AU" dirty="0" smtClean="0"/>
              <a:t>Application : Docking</a:t>
            </a:r>
            <a:endParaRPr lang="en-AU" dirty="0"/>
          </a:p>
        </p:txBody>
      </p:sp>
      <p:pic>
        <p:nvPicPr>
          <p:cNvPr id="2051" name="Picture 3"/>
          <p:cNvPicPr>
            <a:picLocks noChangeAspect="1" noChangeArrowheads="1"/>
          </p:cNvPicPr>
          <p:nvPr/>
        </p:nvPicPr>
        <p:blipFill>
          <a:blip r:embed="rId2"/>
          <a:srcRect/>
          <a:stretch>
            <a:fillRect/>
          </a:stretch>
        </p:blipFill>
        <p:spPr bwMode="auto">
          <a:xfrm>
            <a:off x="1785938" y="1059007"/>
            <a:ext cx="8620125" cy="5543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1437" y="1825625"/>
            <a:ext cx="4249125" cy="4351338"/>
          </a:xfrm>
        </p:spPr>
      </p:pic>
      <p:sp>
        <p:nvSpPr>
          <p:cNvPr id="5" name="Titre 1"/>
          <p:cNvSpPr txBox="1">
            <a:spLocks/>
          </p:cNvSpPr>
          <p:nvPr/>
        </p:nvSpPr>
        <p:spPr>
          <a:xfrm>
            <a:off x="242455" y="-64380"/>
            <a:ext cx="11707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dirty="0" smtClean="0"/>
              <a:t>Application : Docking</a:t>
            </a:r>
            <a:endParaRPr lang="en-AU" dirty="0"/>
          </a:p>
        </p:txBody>
      </p:sp>
    </p:spTree>
    <p:extLst>
      <p:ext uri="{BB962C8B-B14F-4D97-AF65-F5344CB8AC3E}">
        <p14:creationId xmlns:p14="http://schemas.microsoft.com/office/powerpoint/2010/main" val="3544851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2455" y="-64380"/>
            <a:ext cx="11707091" cy="1325563"/>
          </a:xfrm>
        </p:spPr>
        <p:txBody>
          <a:bodyPr/>
          <a:lstStyle/>
          <a:p>
            <a:r>
              <a:rPr lang="en-AU" dirty="0" smtClean="0"/>
              <a:t>Application : Analyse des poses </a:t>
            </a:r>
            <a:r>
              <a:rPr lang="en-AU" dirty="0" err="1" smtClean="0"/>
              <a:t>cristallographiques</a:t>
            </a:r>
            <a:endParaRPr lang="en-AU" dirty="0"/>
          </a:p>
        </p:txBody>
      </p:sp>
      <p:pic>
        <p:nvPicPr>
          <p:cNvPr id="2050" name="Picture 2"/>
          <p:cNvPicPr>
            <a:picLocks noChangeAspect="1" noChangeArrowheads="1"/>
          </p:cNvPicPr>
          <p:nvPr/>
        </p:nvPicPr>
        <p:blipFill>
          <a:blip r:embed="rId2"/>
          <a:srcRect/>
          <a:stretch>
            <a:fillRect/>
          </a:stretch>
        </p:blipFill>
        <p:spPr bwMode="auto">
          <a:xfrm>
            <a:off x="1440095" y="1261183"/>
            <a:ext cx="9311810" cy="53197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4895"/>
            <a:ext cx="10515600" cy="1325563"/>
          </a:xfrm>
        </p:spPr>
        <p:txBody>
          <a:bodyPr>
            <a:normAutofit/>
          </a:bodyPr>
          <a:lstStyle/>
          <a:p>
            <a:r>
              <a:rPr lang="en-AU" dirty="0" smtClean="0"/>
              <a:t>Application :</a:t>
            </a:r>
            <a:r>
              <a:rPr lang="fr-FR" dirty="0" smtClean="0"/>
              <a:t> Dynamique moléculaire</a:t>
            </a:r>
            <a:endParaRPr lang="en-AU" dirty="0"/>
          </a:p>
        </p:txBody>
      </p:sp>
      <p:pic>
        <p:nvPicPr>
          <p:cNvPr id="5" name="Picture 2"/>
          <p:cNvPicPr>
            <a:picLocks noChangeAspect="1" noChangeArrowheads="1"/>
          </p:cNvPicPr>
          <p:nvPr/>
        </p:nvPicPr>
        <p:blipFill>
          <a:blip r:embed="rId2"/>
          <a:srcRect/>
          <a:stretch>
            <a:fillRect/>
          </a:stretch>
        </p:blipFill>
        <p:spPr bwMode="auto">
          <a:xfrm>
            <a:off x="2876550" y="1330458"/>
            <a:ext cx="64389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4895"/>
            <a:ext cx="10515600" cy="1325563"/>
          </a:xfrm>
        </p:spPr>
        <p:txBody>
          <a:bodyPr>
            <a:normAutofit/>
          </a:bodyPr>
          <a:lstStyle/>
          <a:p>
            <a:r>
              <a:rPr lang="fr-FR" dirty="0" smtClean="0"/>
              <a:t>Application : P</a:t>
            </a:r>
            <a:r>
              <a:rPr lang="en-AU" dirty="0" err="1" smtClean="0"/>
              <a:t>rédiction</a:t>
            </a:r>
            <a:endParaRPr lang="en-AU" dirty="0"/>
          </a:p>
        </p:txBody>
      </p:sp>
      <p:pic>
        <p:nvPicPr>
          <p:cNvPr id="4098" name="Picture 2"/>
          <p:cNvPicPr>
            <a:picLocks noChangeAspect="1" noChangeArrowheads="1"/>
          </p:cNvPicPr>
          <p:nvPr/>
        </p:nvPicPr>
        <p:blipFill rotWithShape="1">
          <a:blip r:embed="rId2"/>
          <a:srcRect b="41506"/>
          <a:stretch/>
        </p:blipFill>
        <p:spPr bwMode="auto">
          <a:xfrm>
            <a:off x="1223890" y="1542873"/>
            <a:ext cx="9571726" cy="2795862"/>
          </a:xfrm>
          <a:prstGeom prst="rect">
            <a:avLst/>
          </a:prstGeom>
          <a:noFill/>
          <a:ln w="9525">
            <a:noFill/>
            <a:miter lim="800000"/>
            <a:headEnd/>
            <a:tailEnd/>
          </a:ln>
          <a:effectLst/>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497" y="3060441"/>
            <a:ext cx="3332981" cy="2599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4895"/>
            <a:ext cx="10515600" cy="1325563"/>
          </a:xfrm>
        </p:spPr>
        <p:txBody>
          <a:bodyPr>
            <a:normAutofit/>
          </a:bodyPr>
          <a:lstStyle/>
          <a:p>
            <a:r>
              <a:rPr lang="fr-FR" dirty="0" smtClean="0"/>
              <a:t>Application : P</a:t>
            </a:r>
            <a:r>
              <a:rPr lang="en-AU" dirty="0" err="1" smtClean="0"/>
              <a:t>rédiction</a:t>
            </a:r>
            <a:endParaRPr lang="en-AU" dirty="0"/>
          </a:p>
        </p:txBody>
      </p:sp>
      <p:pic>
        <p:nvPicPr>
          <p:cNvPr id="5122" name="Picture 2"/>
          <p:cNvPicPr>
            <a:picLocks noChangeAspect="1" noChangeArrowheads="1"/>
          </p:cNvPicPr>
          <p:nvPr/>
        </p:nvPicPr>
        <p:blipFill>
          <a:blip r:embed="rId2"/>
          <a:srcRect/>
          <a:stretch>
            <a:fillRect/>
          </a:stretch>
        </p:blipFill>
        <p:spPr bwMode="auto">
          <a:xfrm>
            <a:off x="1420091" y="919187"/>
            <a:ext cx="9705109" cy="5938814"/>
          </a:xfrm>
          <a:prstGeom prst="rect">
            <a:avLst/>
          </a:prstGeom>
          <a:noFill/>
          <a:ln w="9525">
            <a:noFill/>
            <a:miter lim="800000"/>
            <a:headEnd/>
            <a:tailEnd/>
          </a:ln>
          <a:effectLst/>
        </p:spPr>
      </p:pic>
      <p:sp>
        <p:nvSpPr>
          <p:cNvPr id="5" name="ZoneTexte 4"/>
          <p:cNvSpPr txBox="1"/>
          <p:nvPr/>
        </p:nvSpPr>
        <p:spPr>
          <a:xfrm>
            <a:off x="214745" y="1436361"/>
            <a:ext cx="4842159" cy="646331"/>
          </a:xfrm>
          <a:prstGeom prst="rect">
            <a:avLst/>
          </a:prstGeom>
          <a:noFill/>
        </p:spPr>
        <p:txBody>
          <a:bodyPr wrap="none" rtlCol="0">
            <a:spAutoFit/>
          </a:bodyPr>
          <a:lstStyle/>
          <a:p>
            <a:r>
              <a:rPr lang="en-AU" dirty="0" smtClean="0"/>
              <a:t>CADD : Computer-aided drug design</a:t>
            </a:r>
          </a:p>
          <a:p>
            <a:r>
              <a:rPr lang="en-AU" dirty="0" smtClean="0"/>
              <a:t>QSAR : Quantitative structure activity relationship</a:t>
            </a: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15743"/>
            <a:ext cx="10515600" cy="1325563"/>
          </a:xfrm>
        </p:spPr>
        <p:txBody>
          <a:bodyPr/>
          <a:lstStyle/>
          <a:p>
            <a:r>
              <a:rPr lang="fr-FR" dirty="0" smtClean="0"/>
              <a:t>Drug </a:t>
            </a:r>
            <a:r>
              <a:rPr lang="fr-FR" dirty="0" err="1" smtClean="0"/>
              <a:t>discovery</a:t>
            </a:r>
            <a:r>
              <a:rPr lang="fr-FR" dirty="0" smtClean="0"/>
              <a:t> </a:t>
            </a:r>
            <a:r>
              <a:rPr lang="fr-FR" dirty="0" err="1" smtClean="0"/>
              <a:t>timelines</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4037" y="1441306"/>
            <a:ext cx="6909190" cy="4901461"/>
          </a:xfrm>
        </p:spPr>
      </p:pic>
      <p:sp>
        <p:nvSpPr>
          <p:cNvPr id="5" name="ZoneTexte 4"/>
          <p:cNvSpPr txBox="1"/>
          <p:nvPr/>
        </p:nvSpPr>
        <p:spPr>
          <a:xfrm>
            <a:off x="2102833" y="6534727"/>
            <a:ext cx="8411598" cy="369332"/>
          </a:xfrm>
          <a:prstGeom prst="rect">
            <a:avLst/>
          </a:prstGeom>
          <a:noFill/>
        </p:spPr>
        <p:txBody>
          <a:bodyPr wrap="none" rtlCol="0">
            <a:spAutoFit/>
          </a:bodyPr>
          <a:lstStyle/>
          <a:p>
            <a:r>
              <a:rPr lang="pt-BR" dirty="0" smtClean="0"/>
              <a:t>Matthews et al. </a:t>
            </a:r>
            <a:r>
              <a:rPr lang="pt-BR" dirty="0"/>
              <a:t>Proteomes 2016, 4(3), 28; https://doi.org/10.3390/proteomes4030028 </a:t>
            </a:r>
            <a:endParaRPr lang="fr-FR" dirty="0"/>
          </a:p>
        </p:txBody>
      </p:sp>
      <p:sp>
        <p:nvSpPr>
          <p:cNvPr id="6" name="Cadre 5">
            <a:extLst>
              <a:ext uri="{FF2B5EF4-FFF2-40B4-BE49-F238E27FC236}">
                <a16:creationId xmlns:a16="http://schemas.microsoft.com/office/drawing/2014/main" id="{28E2917A-1345-824D-8C11-6725B312795A}"/>
              </a:ext>
            </a:extLst>
          </p:cNvPr>
          <p:cNvSpPr/>
          <p:nvPr/>
        </p:nvSpPr>
        <p:spPr>
          <a:xfrm>
            <a:off x="2854036" y="1441306"/>
            <a:ext cx="1690255" cy="4901462"/>
          </a:xfrm>
          <a:prstGeom prst="frame">
            <a:avLst>
              <a:gd name="adj1" fmla="val 1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0423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67255" y="1241366"/>
            <a:ext cx="9039583" cy="5418411"/>
          </a:xfrm>
          <a:prstGeom prst="rect">
            <a:avLst/>
          </a:prstGeom>
          <a:noFill/>
          <a:ln w="9525">
            <a:noFill/>
            <a:miter lim="800000"/>
            <a:headEnd/>
            <a:tailEnd/>
          </a:ln>
          <a:effectLst/>
        </p:spPr>
      </p:pic>
      <p:sp>
        <p:nvSpPr>
          <p:cNvPr id="2" name="Titre 1"/>
          <p:cNvSpPr>
            <a:spLocks noGrp="1"/>
          </p:cNvSpPr>
          <p:nvPr>
            <p:ph type="title"/>
          </p:nvPr>
        </p:nvSpPr>
        <p:spPr>
          <a:xfrm>
            <a:off x="578222" y="-3641"/>
            <a:ext cx="11035553" cy="1325563"/>
          </a:xfrm>
        </p:spPr>
        <p:txBody>
          <a:bodyPr/>
          <a:lstStyle/>
          <a:p>
            <a:r>
              <a:rPr lang="fr-FR" dirty="0" smtClean="0"/>
              <a:t>Plan des cours Chimie informatique sous Python </a:t>
            </a:r>
            <a:endParaRPr lang="en-US" dirty="0"/>
          </a:p>
        </p:txBody>
      </p:sp>
      <p:sp>
        <p:nvSpPr>
          <p:cNvPr id="10" name="Rectangle 9"/>
          <p:cNvSpPr/>
          <p:nvPr/>
        </p:nvSpPr>
        <p:spPr>
          <a:xfrm>
            <a:off x="4094330" y="1118193"/>
            <a:ext cx="7048988" cy="318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a:t>
            </a:r>
            <a:endParaRPr lang="en-US" dirty="0"/>
          </a:p>
        </p:txBody>
      </p:sp>
      <p:sp>
        <p:nvSpPr>
          <p:cNvPr id="12" name="ZoneTexte 11"/>
          <p:cNvSpPr txBox="1"/>
          <p:nvPr/>
        </p:nvSpPr>
        <p:spPr>
          <a:xfrm>
            <a:off x="4229749" y="1482753"/>
            <a:ext cx="1065495" cy="306467"/>
          </a:xfrm>
          <a:prstGeom prst="roundRect">
            <a:avLst/>
          </a:prstGeom>
          <a:ln w="28575">
            <a:solidFill>
              <a:srgbClr val="3465A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sz="1200" dirty="0" smtClean="0"/>
              <a:t>Introduction</a:t>
            </a:r>
            <a:endParaRPr lang="en-US" sz="1200" dirty="0"/>
          </a:p>
        </p:txBody>
      </p:sp>
      <p:sp>
        <p:nvSpPr>
          <p:cNvPr id="13" name="Triangle isocèle 12"/>
          <p:cNvSpPr/>
          <p:nvPr/>
        </p:nvSpPr>
        <p:spPr>
          <a:xfrm rot="16200000">
            <a:off x="4028196" y="1563883"/>
            <a:ext cx="236342" cy="131370"/>
          </a:xfrm>
          <a:prstGeom prst="triangle">
            <a:avLst/>
          </a:prstGeom>
          <a:solidFill>
            <a:srgbClr val="346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rcRect b="-6501"/>
          <a:stretch>
            <a:fillRect/>
          </a:stretch>
        </p:blipFill>
        <p:spPr>
          <a:xfrm>
            <a:off x="4354232" y="1965276"/>
            <a:ext cx="6387800" cy="2238224"/>
          </a:xfrm>
          <a:prstGeom prst="rect">
            <a:avLst/>
          </a:prstGeom>
        </p:spPr>
      </p:pic>
      <p:sp>
        <p:nvSpPr>
          <p:cNvPr id="16" name="Rectangle 15"/>
          <p:cNvSpPr/>
          <p:nvPr/>
        </p:nvSpPr>
        <p:spPr>
          <a:xfrm>
            <a:off x="5971691" y="1482337"/>
            <a:ext cx="3559717" cy="369332"/>
          </a:xfrm>
          <a:prstGeom prst="rect">
            <a:avLst/>
          </a:prstGeom>
        </p:spPr>
        <p:txBody>
          <a:bodyPr wrap="square">
            <a:spAutoFit/>
          </a:bodyPr>
          <a:lstStyle/>
          <a:p>
            <a:r>
              <a:rPr lang="en-US" dirty="0" err="1" smtClean="0"/>
              <a:t>doi</a:t>
            </a:r>
            <a:r>
              <a:rPr lang="en-US" dirty="0" smtClean="0"/>
              <a:t> : 10.1186/s13321-019-0351-x</a:t>
            </a:r>
            <a:endParaRPr lang="en-US" dirty="0"/>
          </a:p>
        </p:txBody>
      </p:sp>
    </p:spTree>
    <p:extLst>
      <p:ext uri="{BB962C8B-B14F-4D97-AF65-F5344CB8AC3E}">
        <p14:creationId xmlns:p14="http://schemas.microsoft.com/office/powerpoint/2010/main" val="1401832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A7BADE-8CE9-B24E-A088-5CD58C1BFAD0}"/>
              </a:ext>
            </a:extLst>
          </p:cNvPr>
          <p:cNvSpPr>
            <a:spLocks noGrp="1"/>
          </p:cNvSpPr>
          <p:nvPr>
            <p:ph type="title"/>
          </p:nvPr>
        </p:nvSpPr>
        <p:spPr/>
        <p:txBody>
          <a:bodyPr/>
          <a:lstStyle/>
          <a:p>
            <a:r>
              <a:rPr lang="fr-FR" dirty="0" smtClean="0"/>
              <a:t>Introduction</a:t>
            </a:r>
            <a:endParaRPr lang="fr-FR" dirty="0"/>
          </a:p>
        </p:txBody>
      </p:sp>
      <p:sp>
        <p:nvSpPr>
          <p:cNvPr id="3" name="Espace réservé du contenu 2">
            <a:extLst>
              <a:ext uri="{FF2B5EF4-FFF2-40B4-BE49-F238E27FC236}">
                <a16:creationId xmlns:a16="http://schemas.microsoft.com/office/drawing/2014/main" id="{078E770F-BEF9-B64C-8F2A-10B71CB402F6}"/>
              </a:ext>
            </a:extLst>
          </p:cNvPr>
          <p:cNvSpPr>
            <a:spLocks noGrp="1"/>
          </p:cNvSpPr>
          <p:nvPr>
            <p:ph idx="1"/>
          </p:nvPr>
        </p:nvSpPr>
        <p:spPr>
          <a:xfrm>
            <a:off x="838200" y="1690260"/>
            <a:ext cx="10515600" cy="4652963"/>
          </a:xfrm>
        </p:spPr>
        <p:txBody>
          <a:bodyPr>
            <a:normAutofit fontScale="70000" lnSpcReduction="20000"/>
          </a:bodyPr>
          <a:lstStyle/>
          <a:p>
            <a:pPr>
              <a:lnSpc>
                <a:spcPct val="120000"/>
              </a:lnSpc>
            </a:pPr>
            <a:r>
              <a:rPr lang="fr-FR" dirty="0" smtClean="0"/>
              <a:t>La chimie informatique (</a:t>
            </a:r>
            <a:r>
              <a:rPr lang="fr-FR" dirty="0" err="1" smtClean="0"/>
              <a:t>chémoinformatique</a:t>
            </a:r>
            <a:r>
              <a:rPr lang="fr-FR" dirty="0" smtClean="0"/>
              <a:t>) consiste en l'application de l'informatique aux problèmes relatifs à la chimie. Elle a pour objectif de fournir des outils et des méthodes pour l'analyse et le traitement des données issues des différents domaines de la chimie.</a:t>
            </a:r>
            <a:br>
              <a:rPr lang="fr-FR" dirty="0" smtClean="0"/>
            </a:br>
            <a:endParaRPr lang="fr-FR" dirty="0" smtClean="0"/>
          </a:p>
          <a:p>
            <a:r>
              <a:rPr lang="fr-FR" dirty="0" smtClean="0"/>
              <a:t>Aide à la conception de nouveaux médicaments </a:t>
            </a:r>
          </a:p>
          <a:p>
            <a:pPr lvl="1"/>
            <a:r>
              <a:rPr lang="fr-FR" dirty="0" smtClean="0"/>
              <a:t>Développement de molécules active biologiquement</a:t>
            </a:r>
          </a:p>
          <a:p>
            <a:pPr lvl="1"/>
            <a:r>
              <a:rPr lang="fr-FR" dirty="0" smtClean="0"/>
              <a:t>Compréhension des processus biomoléculaire à l’échelle macroscopique et microscopique</a:t>
            </a:r>
          </a:p>
          <a:p>
            <a:pPr lvl="1"/>
            <a:r>
              <a:rPr lang="fr-FR" dirty="0" smtClean="0"/>
              <a:t>Analyse des interactions moléculaires en chimie organique et analytique</a:t>
            </a:r>
          </a:p>
          <a:p>
            <a:pPr lvl="1"/>
            <a:r>
              <a:rPr lang="fr-FR" dirty="0" smtClean="0"/>
              <a:t>Réduction de la quantité de réactifs utilisés (chimie verte)</a:t>
            </a:r>
          </a:p>
          <a:p>
            <a:endParaRPr lang="fr-FR" dirty="0" smtClean="0"/>
          </a:p>
          <a:p>
            <a:r>
              <a:rPr lang="fr-FR" dirty="0" smtClean="0"/>
              <a:t>Plusieurs applications :</a:t>
            </a:r>
          </a:p>
          <a:p>
            <a:pPr lvl="1"/>
            <a:r>
              <a:rPr lang="fr-FR" dirty="0" smtClean="0"/>
              <a:t>Modélisation moléculaire</a:t>
            </a:r>
          </a:p>
          <a:p>
            <a:pPr lvl="1"/>
            <a:r>
              <a:rPr lang="fr-FR" dirty="0" smtClean="0"/>
              <a:t>Gestion de bases de données de molécules et de réactions</a:t>
            </a:r>
          </a:p>
          <a:p>
            <a:pPr lvl="1"/>
            <a:r>
              <a:rPr lang="fr-FR" dirty="0" smtClean="0"/>
              <a:t>Prédiction de propriétés physiques, chimiques ou biologiques</a:t>
            </a:r>
          </a:p>
          <a:p>
            <a:pPr lvl="1"/>
            <a:r>
              <a:rPr lang="fr-FR" dirty="0" smtClean="0"/>
              <a:t>Dynamique moléculaire</a:t>
            </a:r>
          </a:p>
          <a:p>
            <a:endParaRPr lang="fr-FR" dirty="0" smtClean="0"/>
          </a:p>
          <a:p>
            <a:endParaRPr lang="fr-FR" dirty="0" smtClean="0"/>
          </a:p>
          <a:p>
            <a:endParaRPr lang="fr-FR" dirty="0"/>
          </a:p>
        </p:txBody>
      </p:sp>
    </p:spTree>
    <p:extLst>
      <p:ext uri="{BB962C8B-B14F-4D97-AF65-F5344CB8AC3E}">
        <p14:creationId xmlns:p14="http://schemas.microsoft.com/office/powerpoint/2010/main" val="849248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A7BADE-8CE9-B24E-A088-5CD58C1BFAD0}"/>
              </a:ext>
            </a:extLst>
          </p:cNvPr>
          <p:cNvSpPr>
            <a:spLocks noGrp="1"/>
          </p:cNvSpPr>
          <p:nvPr>
            <p:ph type="title"/>
          </p:nvPr>
        </p:nvSpPr>
        <p:spPr/>
        <p:txBody>
          <a:bodyPr/>
          <a:lstStyle/>
          <a:p>
            <a:r>
              <a:rPr lang="fr-FR" dirty="0" smtClean="0"/>
              <a:t>Introduction</a:t>
            </a:r>
            <a:endParaRPr lang="fr-FR" dirty="0"/>
          </a:p>
        </p:txBody>
      </p:sp>
      <p:sp>
        <p:nvSpPr>
          <p:cNvPr id="3" name="Espace réservé du contenu 2">
            <a:extLst>
              <a:ext uri="{FF2B5EF4-FFF2-40B4-BE49-F238E27FC236}">
                <a16:creationId xmlns:a16="http://schemas.microsoft.com/office/drawing/2014/main" id="{078E770F-BEF9-B64C-8F2A-10B71CB402F6}"/>
              </a:ext>
            </a:extLst>
          </p:cNvPr>
          <p:cNvSpPr>
            <a:spLocks noGrp="1"/>
          </p:cNvSpPr>
          <p:nvPr>
            <p:ph idx="1"/>
          </p:nvPr>
        </p:nvSpPr>
        <p:spPr/>
        <p:txBody>
          <a:bodyPr>
            <a:normAutofit fontScale="92500" lnSpcReduction="10000"/>
          </a:bodyPr>
          <a:lstStyle/>
          <a:p>
            <a:r>
              <a:rPr lang="fr-FR" dirty="0" smtClean="0"/>
              <a:t>La </a:t>
            </a:r>
            <a:r>
              <a:rPr lang="fr-FR" dirty="0" err="1" smtClean="0"/>
              <a:t>chemoinformatique</a:t>
            </a:r>
            <a:r>
              <a:rPr lang="fr-FR" dirty="0" smtClean="0"/>
              <a:t> en France :</a:t>
            </a:r>
          </a:p>
          <a:p>
            <a:pPr lvl="1"/>
            <a:r>
              <a:rPr lang="fr-FR" dirty="0" smtClean="0"/>
              <a:t>Société </a:t>
            </a:r>
            <a:r>
              <a:rPr lang="fr-FR" dirty="0" err="1" smtClean="0"/>
              <a:t>Francaise</a:t>
            </a:r>
            <a:r>
              <a:rPr lang="fr-FR" dirty="0" smtClean="0"/>
              <a:t> de </a:t>
            </a:r>
            <a:r>
              <a:rPr lang="fr-FR" dirty="0" err="1" smtClean="0"/>
              <a:t>Chemoinformatique</a:t>
            </a:r>
            <a:r>
              <a:rPr lang="fr-FR" dirty="0" smtClean="0"/>
              <a:t> : </a:t>
            </a:r>
            <a:r>
              <a:rPr lang="fr-FR" dirty="0" smtClean="0">
                <a:hlinkClick r:id="rId2"/>
              </a:rPr>
              <a:t>http://www.chemoinformatique.fr/</a:t>
            </a:r>
            <a:endParaRPr lang="fr-FR" dirty="0" smtClean="0"/>
          </a:p>
          <a:p>
            <a:pPr lvl="1"/>
            <a:r>
              <a:rPr lang="fr-FR" dirty="0" smtClean="0"/>
              <a:t>Actuellement la </a:t>
            </a:r>
            <a:r>
              <a:rPr lang="fr-FR" dirty="0" err="1" smtClean="0"/>
              <a:t>SFCi</a:t>
            </a:r>
            <a:r>
              <a:rPr lang="fr-FR" dirty="0" smtClean="0"/>
              <a:t> fédère plus de 100 scientifiques français (60% académique, 40% industriels) issus de 35 laboratoires académiques (dont 4 à l’étranger) et de 27 sociétés privées.</a:t>
            </a:r>
          </a:p>
          <a:p>
            <a:pPr lvl="1"/>
            <a:r>
              <a:rPr lang="fr-FR" dirty="0" smtClean="0"/>
              <a:t>Plusieurs formations : Master </a:t>
            </a:r>
            <a:r>
              <a:rPr lang="fr-FR" dirty="0" err="1" smtClean="0"/>
              <a:t>Chemoinformatique</a:t>
            </a:r>
            <a:r>
              <a:rPr lang="fr-FR" dirty="0" smtClean="0"/>
              <a:t> (Strasbourg), Master ISDD (Paris)…</a:t>
            </a:r>
          </a:p>
          <a:p>
            <a:pPr lvl="1"/>
            <a:endParaRPr lang="fr-FR" dirty="0" smtClean="0"/>
          </a:p>
          <a:p>
            <a:r>
              <a:rPr lang="fr-FR" dirty="0" smtClean="0"/>
              <a:t>Dans le monde :</a:t>
            </a:r>
          </a:p>
          <a:p>
            <a:pPr lvl="1"/>
            <a:r>
              <a:rPr lang="fr-FR" dirty="0" smtClean="0"/>
              <a:t>Plusieurs équipes spécialisées par pays.</a:t>
            </a:r>
          </a:p>
          <a:p>
            <a:pPr lvl="1"/>
            <a:r>
              <a:rPr lang="fr-FR" dirty="0" smtClean="0"/>
              <a:t>Conférence et congrès scientifique spécifiques.</a:t>
            </a:r>
          </a:p>
          <a:p>
            <a:pPr lvl="1"/>
            <a:r>
              <a:rPr lang="fr-FR" dirty="0" smtClean="0"/>
              <a:t>Plusieurs journaux scientifiques (</a:t>
            </a:r>
            <a:r>
              <a:rPr lang="fr-FR" dirty="0" err="1" smtClean="0"/>
              <a:t>Molecular</a:t>
            </a:r>
            <a:r>
              <a:rPr lang="fr-FR" dirty="0" smtClean="0"/>
              <a:t> </a:t>
            </a:r>
            <a:r>
              <a:rPr lang="fr-FR" dirty="0" err="1" smtClean="0"/>
              <a:t>Informatics</a:t>
            </a:r>
            <a:r>
              <a:rPr lang="fr-FR" dirty="0" smtClean="0"/>
              <a:t>, Journal of </a:t>
            </a:r>
            <a:r>
              <a:rPr lang="fr-FR" dirty="0" err="1" smtClean="0"/>
              <a:t>Molecular</a:t>
            </a:r>
            <a:r>
              <a:rPr lang="fr-FR" dirty="0" smtClean="0"/>
              <a:t> </a:t>
            </a:r>
            <a:r>
              <a:rPr lang="fr-FR" dirty="0" err="1" smtClean="0"/>
              <a:t>Graphics</a:t>
            </a:r>
            <a:r>
              <a:rPr lang="fr-FR" dirty="0" smtClean="0"/>
              <a:t> and </a:t>
            </a:r>
            <a:r>
              <a:rPr lang="fr-FR" dirty="0" err="1" smtClean="0"/>
              <a:t>Modelling</a:t>
            </a:r>
            <a:r>
              <a:rPr lang="fr-FR" dirty="0" smtClean="0"/>
              <a:t>, Journal of Computer-</a:t>
            </a:r>
            <a:r>
              <a:rPr lang="fr-FR" dirty="0" err="1" smtClean="0"/>
              <a:t>Aided</a:t>
            </a:r>
            <a:r>
              <a:rPr lang="fr-FR" dirty="0" smtClean="0"/>
              <a:t> </a:t>
            </a:r>
            <a:r>
              <a:rPr lang="fr-FR" dirty="0" err="1" smtClean="0"/>
              <a:t>Molecular</a:t>
            </a:r>
            <a:r>
              <a:rPr lang="fr-FR" dirty="0" smtClean="0"/>
              <a:t> Design, Journal of </a:t>
            </a:r>
            <a:r>
              <a:rPr lang="fr-FR" dirty="0" err="1" smtClean="0"/>
              <a:t>Cheminformatics</a:t>
            </a:r>
            <a:r>
              <a:rPr lang="fr-FR" dirty="0" smtClean="0"/>
              <a:t>…)</a:t>
            </a:r>
          </a:p>
          <a:p>
            <a:endParaRPr lang="fr-FR" dirty="0" smtClean="0"/>
          </a:p>
          <a:p>
            <a:endParaRPr lang="fr-FR" dirty="0"/>
          </a:p>
        </p:txBody>
      </p:sp>
    </p:spTree>
    <p:extLst>
      <p:ext uri="{BB962C8B-B14F-4D97-AF65-F5344CB8AC3E}">
        <p14:creationId xmlns:p14="http://schemas.microsoft.com/office/powerpoint/2010/main" val="849248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2">
            <a:extLst>
              <a:ext uri="{28A0092B-C50C-407E-A947-70E740481C1C}">
                <a14:useLocalDpi xmlns:a14="http://schemas.microsoft.com/office/drawing/2010/main" val="0"/>
              </a:ext>
            </a:extLst>
          </a:blip>
          <a:srcRect l="10636" r="18174"/>
          <a:stretch/>
        </p:blipFill>
        <p:spPr>
          <a:xfrm>
            <a:off x="298796" y="1249583"/>
            <a:ext cx="1828217" cy="2568059"/>
          </a:xfrm>
          <a:prstGeom prst="rect">
            <a:avLst/>
          </a:prstGeom>
        </p:spPr>
      </p:pic>
      <p:sp>
        <p:nvSpPr>
          <p:cNvPr id="6" name="Titre 1">
            <a:extLst>
              <a:ext uri="{FF2B5EF4-FFF2-40B4-BE49-F238E27FC236}">
                <a16:creationId xmlns:a16="http://schemas.microsoft.com/office/drawing/2014/main" id="{FCEE6CAF-F08C-BF4C-9D3C-5C586EEE3853}"/>
              </a:ext>
            </a:extLst>
          </p:cNvPr>
          <p:cNvSpPr>
            <a:spLocks noGrp="1"/>
          </p:cNvSpPr>
          <p:nvPr>
            <p:ph type="title"/>
          </p:nvPr>
        </p:nvSpPr>
        <p:spPr>
          <a:xfrm>
            <a:off x="531179" y="37911"/>
            <a:ext cx="11103429" cy="1325563"/>
          </a:xfrm>
        </p:spPr>
        <p:txBody>
          <a:bodyPr/>
          <a:lstStyle/>
          <a:p>
            <a:r>
              <a:rPr lang="fr-FR" dirty="0" smtClean="0"/>
              <a:t>Niveaux d’organisation</a:t>
            </a:r>
            <a:endParaRPr lang="fr-FR" dirty="0"/>
          </a:p>
        </p:txBody>
      </p:sp>
      <p:sp>
        <p:nvSpPr>
          <p:cNvPr id="21" name="ZoneTexte 20"/>
          <p:cNvSpPr txBox="1"/>
          <p:nvPr/>
        </p:nvSpPr>
        <p:spPr>
          <a:xfrm>
            <a:off x="3417613" y="3504165"/>
            <a:ext cx="851130" cy="369332"/>
          </a:xfrm>
          <a:prstGeom prst="rect">
            <a:avLst/>
          </a:prstGeom>
          <a:noFill/>
        </p:spPr>
        <p:txBody>
          <a:bodyPr wrap="none" rtlCol="0">
            <a:spAutoFit/>
          </a:bodyPr>
          <a:lstStyle/>
          <a:p>
            <a:r>
              <a:rPr lang="en-US" dirty="0" smtClean="0"/>
              <a:t>System</a:t>
            </a:r>
            <a:endParaRPr lang="en-US" dirty="0"/>
          </a:p>
        </p:txBody>
      </p:sp>
      <p:sp>
        <p:nvSpPr>
          <p:cNvPr id="22" name="ZoneTexte 21"/>
          <p:cNvSpPr txBox="1"/>
          <p:nvPr/>
        </p:nvSpPr>
        <p:spPr>
          <a:xfrm>
            <a:off x="731471" y="3514556"/>
            <a:ext cx="751966" cy="369332"/>
          </a:xfrm>
          <a:prstGeom prst="rect">
            <a:avLst/>
          </a:prstGeom>
          <a:noFill/>
        </p:spPr>
        <p:txBody>
          <a:bodyPr wrap="square" rtlCol="0">
            <a:spAutoFit/>
          </a:bodyPr>
          <a:lstStyle/>
          <a:p>
            <a:r>
              <a:rPr lang="en-US" dirty="0" smtClean="0"/>
              <a:t>Body</a:t>
            </a:r>
            <a:endParaRPr lang="en-US" dirty="0"/>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601" y="4192947"/>
            <a:ext cx="2867147" cy="1969889"/>
          </a:xfrm>
          <a:prstGeom prst="rect">
            <a:avLst/>
          </a:prstGeom>
        </p:spPr>
      </p:pic>
      <p:sp>
        <p:nvSpPr>
          <p:cNvPr id="18" name="ZoneTexte 17"/>
          <p:cNvSpPr txBox="1"/>
          <p:nvPr/>
        </p:nvSpPr>
        <p:spPr>
          <a:xfrm>
            <a:off x="3470640" y="6186052"/>
            <a:ext cx="619080" cy="369332"/>
          </a:xfrm>
          <a:prstGeom prst="rect">
            <a:avLst/>
          </a:prstGeom>
          <a:noFill/>
        </p:spPr>
        <p:txBody>
          <a:bodyPr wrap="none" rtlCol="0">
            <a:spAutoFit/>
          </a:bodyPr>
          <a:lstStyle/>
          <a:p>
            <a:r>
              <a:rPr lang="en-US" dirty="0" smtClean="0"/>
              <a:t>Cells</a:t>
            </a:r>
            <a:endParaRPr lang="en-US" dirty="0"/>
          </a:p>
        </p:txBody>
      </p:sp>
      <p:sp>
        <p:nvSpPr>
          <p:cNvPr id="19" name="ZoneTexte 18"/>
          <p:cNvSpPr txBox="1"/>
          <p:nvPr/>
        </p:nvSpPr>
        <p:spPr>
          <a:xfrm>
            <a:off x="5996468" y="6159091"/>
            <a:ext cx="1177502" cy="369332"/>
          </a:xfrm>
          <a:prstGeom prst="rect">
            <a:avLst/>
          </a:prstGeom>
          <a:noFill/>
        </p:spPr>
        <p:txBody>
          <a:bodyPr wrap="none" rtlCol="0">
            <a:spAutoFit/>
          </a:bodyPr>
          <a:lstStyle/>
          <a:p>
            <a:r>
              <a:rPr lang="en-US" dirty="0" smtClean="0"/>
              <a:t>Organelles</a:t>
            </a:r>
            <a:endParaRPr lang="en-US" dirty="0"/>
          </a:p>
        </p:txBody>
      </p:sp>
      <p:sp>
        <p:nvSpPr>
          <p:cNvPr id="20" name="ZoneTexte 19"/>
          <p:cNvSpPr txBox="1"/>
          <p:nvPr/>
        </p:nvSpPr>
        <p:spPr>
          <a:xfrm>
            <a:off x="782408" y="6273923"/>
            <a:ext cx="856325" cy="369332"/>
          </a:xfrm>
          <a:prstGeom prst="rect">
            <a:avLst/>
          </a:prstGeom>
          <a:noFill/>
        </p:spPr>
        <p:txBody>
          <a:bodyPr wrap="none" rtlCol="0">
            <a:spAutoFit/>
          </a:bodyPr>
          <a:lstStyle/>
          <a:p>
            <a:r>
              <a:rPr lang="en-US" dirty="0" smtClean="0"/>
              <a:t>Tissues</a:t>
            </a:r>
            <a:endParaRPr lang="en-US" dirty="0"/>
          </a:p>
        </p:txBody>
      </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945" y="4453836"/>
            <a:ext cx="1526334" cy="1545448"/>
          </a:xfrm>
          <a:prstGeom prst="rect">
            <a:avLst/>
          </a:prstGeom>
        </p:spPr>
      </p:pic>
      <p:pic>
        <p:nvPicPr>
          <p:cNvPr id="24" name="Imag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430" y="4210253"/>
            <a:ext cx="1952583" cy="1952583"/>
          </a:xfrm>
          <a:prstGeom prst="rect">
            <a:avLst/>
          </a:prstGeom>
        </p:spPr>
      </p:pic>
      <p:pic>
        <p:nvPicPr>
          <p:cNvPr id="26" name="Image 25"/>
          <p:cNvPicPr>
            <a:picLocks noChangeAspect="1"/>
          </p:cNvPicPr>
          <p:nvPr/>
        </p:nvPicPr>
        <p:blipFill rotWithShape="1">
          <a:blip r:embed="rId6">
            <a:extLst>
              <a:ext uri="{28A0092B-C50C-407E-A947-70E740481C1C}">
                <a14:useLocalDpi xmlns:a14="http://schemas.microsoft.com/office/drawing/2010/main" val="0"/>
              </a:ext>
            </a:extLst>
          </a:blip>
          <a:srcRect l="14375" t="47189" r="11164"/>
          <a:stretch/>
        </p:blipFill>
        <p:spPr>
          <a:xfrm>
            <a:off x="3266903" y="1204103"/>
            <a:ext cx="1395107" cy="2314378"/>
          </a:xfrm>
          <a:prstGeom prst="rect">
            <a:avLst/>
          </a:prstGeom>
        </p:spPr>
      </p:pic>
      <p:grpSp>
        <p:nvGrpSpPr>
          <p:cNvPr id="34" name="Groupe 33"/>
          <p:cNvGrpSpPr/>
          <p:nvPr/>
        </p:nvGrpSpPr>
        <p:grpSpPr>
          <a:xfrm>
            <a:off x="5414505" y="1686755"/>
            <a:ext cx="2262731" cy="2177029"/>
            <a:chOff x="81090" y="4683087"/>
            <a:chExt cx="2262731" cy="2177029"/>
          </a:xfrm>
        </p:grpSpPr>
        <p:pic>
          <p:nvPicPr>
            <p:cNvPr id="30" name="Image 29"/>
            <p:cNvPicPr>
              <a:picLocks noChangeAspect="1"/>
            </p:cNvPicPr>
            <p:nvPr/>
          </p:nvPicPr>
          <p:blipFill rotWithShape="1">
            <a:blip r:embed="rId7">
              <a:extLst>
                <a:ext uri="{28A0092B-C50C-407E-A947-70E740481C1C}">
                  <a14:useLocalDpi xmlns:a14="http://schemas.microsoft.com/office/drawing/2010/main" val="0"/>
                </a:ext>
              </a:extLst>
            </a:blip>
            <a:srcRect l="18999" t="4137" b="4701"/>
            <a:stretch/>
          </p:blipFill>
          <p:spPr>
            <a:xfrm rot="1387614">
              <a:off x="472041" y="4683087"/>
              <a:ext cx="1871780" cy="1882985"/>
            </a:xfrm>
            <a:prstGeom prst="rect">
              <a:avLst/>
            </a:prstGeom>
          </p:spPr>
        </p:pic>
        <p:sp>
          <p:nvSpPr>
            <p:cNvPr id="31" name="Rectangle 30"/>
            <p:cNvSpPr/>
            <p:nvPr/>
          </p:nvSpPr>
          <p:spPr>
            <a:xfrm rot="2503662">
              <a:off x="81090" y="6025202"/>
              <a:ext cx="619395" cy="295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ZoneTexte 31"/>
            <p:cNvSpPr txBox="1"/>
            <p:nvPr/>
          </p:nvSpPr>
          <p:spPr>
            <a:xfrm>
              <a:off x="795654" y="6490784"/>
              <a:ext cx="840871" cy="369332"/>
            </a:xfrm>
            <a:prstGeom prst="rect">
              <a:avLst/>
            </a:prstGeom>
            <a:noFill/>
          </p:spPr>
          <p:txBody>
            <a:bodyPr wrap="none" rtlCol="0">
              <a:spAutoFit/>
            </a:bodyPr>
            <a:lstStyle/>
            <a:p>
              <a:r>
                <a:rPr lang="en-US" dirty="0" smtClean="0"/>
                <a:t>Organs</a:t>
              </a:r>
              <a:endParaRPr lang="en-US" dirty="0"/>
            </a:p>
          </p:txBody>
        </p:sp>
      </p:grpSp>
      <p:grpSp>
        <p:nvGrpSpPr>
          <p:cNvPr id="3" name="Groupe 2"/>
          <p:cNvGrpSpPr/>
          <p:nvPr/>
        </p:nvGrpSpPr>
        <p:grpSpPr>
          <a:xfrm>
            <a:off x="8393319" y="1204103"/>
            <a:ext cx="2870160" cy="4979847"/>
            <a:chOff x="9279907" y="3426000"/>
            <a:chExt cx="2870160" cy="4979847"/>
          </a:xfrm>
        </p:grpSpPr>
        <p:grpSp>
          <p:nvGrpSpPr>
            <p:cNvPr id="12" name="Groupe 11"/>
            <p:cNvGrpSpPr/>
            <p:nvPr/>
          </p:nvGrpSpPr>
          <p:grpSpPr>
            <a:xfrm>
              <a:off x="9287905" y="6041754"/>
              <a:ext cx="2613891" cy="1457490"/>
              <a:chOff x="116597" y="4267595"/>
              <a:chExt cx="2613891" cy="1457490"/>
            </a:xfrm>
          </p:grpSpPr>
          <p:pic>
            <p:nvPicPr>
              <p:cNvPr id="9" name="Image 8"/>
              <p:cNvPicPr>
                <a:picLocks noChangeAspect="1"/>
              </p:cNvPicPr>
              <p:nvPr/>
            </p:nvPicPr>
            <p:blipFill rotWithShape="1">
              <a:blip r:embed="rId8">
                <a:extLst>
                  <a:ext uri="{28A0092B-C50C-407E-A947-70E740481C1C}">
                    <a14:useLocalDpi xmlns:a14="http://schemas.microsoft.com/office/drawing/2010/main" val="0"/>
                  </a:ext>
                </a:extLst>
              </a:blip>
              <a:srcRect l="6100" r="46500"/>
              <a:stretch/>
            </p:blipFill>
            <p:spPr>
              <a:xfrm rot="14656796">
                <a:off x="788180" y="3782776"/>
                <a:ext cx="1270726" cy="2613891"/>
              </a:xfrm>
              <a:prstGeom prst="rect">
                <a:avLst/>
              </a:prstGeom>
            </p:spPr>
          </p:pic>
          <p:sp>
            <p:nvSpPr>
              <p:cNvPr id="11" name="Rectangle 10"/>
              <p:cNvSpPr/>
              <p:nvPr/>
            </p:nvSpPr>
            <p:spPr>
              <a:xfrm>
                <a:off x="1326807" y="4267595"/>
                <a:ext cx="337401" cy="24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Imag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2364" y="3683402"/>
              <a:ext cx="2518443" cy="1128053"/>
            </a:xfrm>
            <a:prstGeom prst="rect">
              <a:avLst/>
            </a:prstGeom>
          </p:spPr>
        </p:pic>
        <p:sp>
          <p:nvSpPr>
            <p:cNvPr id="4" name="ZoneTexte 3"/>
            <p:cNvSpPr txBox="1"/>
            <p:nvPr/>
          </p:nvSpPr>
          <p:spPr>
            <a:xfrm>
              <a:off x="9574964" y="4226899"/>
              <a:ext cx="782522" cy="369332"/>
            </a:xfrm>
            <a:prstGeom prst="rect">
              <a:avLst/>
            </a:prstGeom>
            <a:noFill/>
          </p:spPr>
          <p:txBody>
            <a:bodyPr wrap="none" rtlCol="0">
              <a:spAutoFit/>
            </a:bodyPr>
            <a:lstStyle/>
            <a:p>
              <a:r>
                <a:rPr lang="en-US" dirty="0" smtClean="0"/>
                <a:t>Atoms</a:t>
              </a:r>
              <a:endParaRPr lang="en-US" dirty="0"/>
            </a:p>
          </p:txBody>
        </p:sp>
        <p:pic>
          <p:nvPicPr>
            <p:cNvPr id="10" name="Image 9"/>
            <p:cNvPicPr>
              <a:picLocks noChangeAspect="1"/>
            </p:cNvPicPr>
            <p:nvPr/>
          </p:nvPicPr>
          <p:blipFill rotWithShape="1">
            <a:blip r:embed="rId8">
              <a:extLst>
                <a:ext uri="{28A0092B-C50C-407E-A947-70E740481C1C}">
                  <a14:useLocalDpi xmlns:a14="http://schemas.microsoft.com/office/drawing/2010/main" val="0"/>
                </a:ext>
              </a:extLst>
            </a:blip>
            <a:srcRect l="55673" t="40558" b="8559"/>
            <a:stretch/>
          </p:blipFill>
          <p:spPr>
            <a:xfrm>
              <a:off x="9818590" y="4941159"/>
              <a:ext cx="1188362" cy="1330036"/>
            </a:xfrm>
            <a:prstGeom prst="rect">
              <a:avLst/>
            </a:prstGeom>
          </p:spPr>
        </p:pic>
        <p:sp>
          <p:nvSpPr>
            <p:cNvPr id="13" name="ZoneTexte 12"/>
            <p:cNvSpPr txBox="1"/>
            <p:nvPr/>
          </p:nvSpPr>
          <p:spPr>
            <a:xfrm>
              <a:off x="10217239" y="7708793"/>
              <a:ext cx="1793568" cy="369332"/>
            </a:xfrm>
            <a:prstGeom prst="rect">
              <a:avLst/>
            </a:prstGeom>
            <a:noFill/>
          </p:spPr>
          <p:txBody>
            <a:bodyPr wrap="none" rtlCol="0">
              <a:spAutoFit/>
            </a:bodyPr>
            <a:lstStyle/>
            <a:p>
              <a:r>
                <a:rPr lang="en-US" dirty="0" smtClean="0"/>
                <a:t>Macromolecules</a:t>
              </a:r>
            </a:p>
          </p:txBody>
        </p:sp>
        <p:sp>
          <p:nvSpPr>
            <p:cNvPr id="14" name="ZoneTexte 13"/>
            <p:cNvSpPr txBox="1"/>
            <p:nvPr/>
          </p:nvSpPr>
          <p:spPr>
            <a:xfrm>
              <a:off x="9427329" y="4663818"/>
              <a:ext cx="1149674" cy="369332"/>
            </a:xfrm>
            <a:prstGeom prst="rect">
              <a:avLst/>
            </a:prstGeom>
            <a:noFill/>
          </p:spPr>
          <p:txBody>
            <a:bodyPr wrap="none" rtlCol="0">
              <a:spAutoFit/>
            </a:bodyPr>
            <a:lstStyle/>
            <a:p>
              <a:r>
                <a:rPr lang="en-US" dirty="0" smtClean="0"/>
                <a:t>Molecules</a:t>
              </a:r>
              <a:endParaRPr lang="en-US" dirty="0"/>
            </a:p>
          </p:txBody>
        </p:sp>
        <p:sp>
          <p:nvSpPr>
            <p:cNvPr id="2" name="Rectangle à coins arrondis 1"/>
            <p:cNvSpPr/>
            <p:nvPr/>
          </p:nvSpPr>
          <p:spPr>
            <a:xfrm>
              <a:off x="9279907" y="3426000"/>
              <a:ext cx="2870160" cy="4979847"/>
            </a:xfrm>
            <a:prstGeom prst="roundRect">
              <a:avLst>
                <a:gd name="adj" fmla="val 8363"/>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83726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E6CAF-F08C-BF4C-9D3C-5C586EEE3853}"/>
              </a:ext>
            </a:extLst>
          </p:cNvPr>
          <p:cNvSpPr>
            <a:spLocks noGrp="1"/>
          </p:cNvSpPr>
          <p:nvPr>
            <p:ph type="title"/>
          </p:nvPr>
        </p:nvSpPr>
        <p:spPr>
          <a:xfrm>
            <a:off x="544285" y="354239"/>
            <a:ext cx="11103429" cy="1325563"/>
          </a:xfrm>
        </p:spPr>
        <p:txBody>
          <a:bodyPr/>
          <a:lstStyle/>
          <a:p>
            <a:r>
              <a:rPr lang="fr-FR" dirty="0" smtClean="0"/>
              <a:t>Dogme central de la biologie moléculaire</a:t>
            </a:r>
            <a:endParaRPr lang="fr-FR" dirty="0"/>
          </a:p>
        </p:txBody>
      </p:sp>
      <p:pic>
        <p:nvPicPr>
          <p:cNvPr id="5" name="Image 4">
            <a:extLst>
              <a:ext uri="{FF2B5EF4-FFF2-40B4-BE49-F238E27FC236}">
                <a16:creationId xmlns:a16="http://schemas.microsoft.com/office/drawing/2014/main" id="{C30C3843-5C75-2C4F-A1DB-129A3F0BD704}"/>
              </a:ext>
            </a:extLst>
          </p:cNvPr>
          <p:cNvPicPr>
            <a:picLocks noChangeAspect="1"/>
          </p:cNvPicPr>
          <p:nvPr/>
        </p:nvPicPr>
        <p:blipFill rotWithShape="1">
          <a:blip r:embed="rId2"/>
          <a:srcRect b="46032"/>
          <a:stretch/>
        </p:blipFill>
        <p:spPr>
          <a:xfrm>
            <a:off x="729343" y="1679802"/>
            <a:ext cx="4974772" cy="4284250"/>
          </a:xfrm>
          <a:prstGeom prst="rect">
            <a:avLst/>
          </a:prstGeom>
        </p:spPr>
      </p:pic>
      <p:pic>
        <p:nvPicPr>
          <p:cNvPr id="6" name="Image 5">
            <a:extLst>
              <a:ext uri="{FF2B5EF4-FFF2-40B4-BE49-F238E27FC236}">
                <a16:creationId xmlns:a16="http://schemas.microsoft.com/office/drawing/2014/main" id="{5F86E23B-BAFC-0347-AC86-B0BCF7291930}"/>
              </a:ext>
            </a:extLst>
          </p:cNvPr>
          <p:cNvPicPr>
            <a:picLocks noChangeAspect="1"/>
          </p:cNvPicPr>
          <p:nvPr/>
        </p:nvPicPr>
        <p:blipFill rotWithShape="1">
          <a:blip r:embed="rId2"/>
          <a:srcRect t="43651" b="21707"/>
          <a:stretch/>
        </p:blipFill>
        <p:spPr>
          <a:xfrm>
            <a:off x="6461758" y="2804886"/>
            <a:ext cx="4804955" cy="2656114"/>
          </a:xfrm>
          <a:prstGeom prst="rect">
            <a:avLst/>
          </a:prstGeom>
        </p:spPr>
      </p:pic>
    </p:spTree>
    <p:extLst>
      <p:ext uri="{BB962C8B-B14F-4D97-AF65-F5344CB8AC3E}">
        <p14:creationId xmlns:p14="http://schemas.microsoft.com/office/powerpoint/2010/main" val="3789321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067438-9968-084F-B652-1C35682E63F9}"/>
              </a:ext>
            </a:extLst>
          </p:cNvPr>
          <p:cNvSpPr>
            <a:spLocks noGrp="1"/>
          </p:cNvSpPr>
          <p:nvPr>
            <p:ph type="title"/>
          </p:nvPr>
        </p:nvSpPr>
        <p:spPr/>
        <p:txBody>
          <a:bodyPr/>
          <a:lstStyle/>
          <a:p>
            <a:r>
              <a:rPr lang="fr-FR" dirty="0" smtClean="0"/>
              <a:t>Acide aminés</a:t>
            </a:r>
            <a:endParaRPr lang="fr-FR" dirty="0"/>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b="31710"/>
          <a:stretch/>
        </p:blipFill>
        <p:spPr>
          <a:xfrm>
            <a:off x="528620" y="1478942"/>
            <a:ext cx="5567380" cy="4683318"/>
          </a:xfrm>
          <a:prstGeom prst="rect">
            <a:avLst/>
          </a:prstGeom>
        </p:spPr>
      </p:pic>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t="68271" b="-154"/>
          <a:stretch/>
        </p:blipFill>
        <p:spPr>
          <a:xfrm>
            <a:off x="6358985" y="2973787"/>
            <a:ext cx="5567380" cy="2186609"/>
          </a:xfrm>
          <a:prstGeom prst="rect">
            <a:avLst/>
          </a:prstGeom>
        </p:spPr>
      </p:pic>
    </p:spTree>
    <p:extLst>
      <p:ext uri="{BB962C8B-B14F-4D97-AF65-F5344CB8AC3E}">
        <p14:creationId xmlns:p14="http://schemas.microsoft.com/office/powerpoint/2010/main" val="2436299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0D07A3-34F4-5F4C-A321-F6AC259F3582}"/>
              </a:ext>
            </a:extLst>
          </p:cNvPr>
          <p:cNvSpPr>
            <a:spLocks noGrp="1"/>
          </p:cNvSpPr>
          <p:nvPr>
            <p:ph type="title"/>
          </p:nvPr>
        </p:nvSpPr>
        <p:spPr/>
        <p:txBody>
          <a:bodyPr/>
          <a:lstStyle/>
          <a:p>
            <a:r>
              <a:rPr lang="fr-FR" dirty="0" smtClean="0"/>
              <a:t>Protéines</a:t>
            </a:r>
            <a:endParaRPr lang="fr-FR" dirty="0"/>
          </a:p>
        </p:txBody>
      </p:sp>
      <p:sp>
        <p:nvSpPr>
          <p:cNvPr id="6" name="ZoneTexte 5">
            <a:extLst>
              <a:ext uri="{FF2B5EF4-FFF2-40B4-BE49-F238E27FC236}">
                <a16:creationId xmlns:a16="http://schemas.microsoft.com/office/drawing/2014/main" id="{E891D4B0-F770-EA48-9F48-147D0AC4BAB3}"/>
              </a:ext>
            </a:extLst>
          </p:cNvPr>
          <p:cNvSpPr txBox="1"/>
          <p:nvPr/>
        </p:nvSpPr>
        <p:spPr>
          <a:xfrm>
            <a:off x="1317171" y="1451984"/>
            <a:ext cx="10537372" cy="3046988"/>
          </a:xfrm>
          <a:prstGeom prst="rect">
            <a:avLst/>
          </a:prstGeom>
          <a:noFill/>
        </p:spPr>
        <p:txBody>
          <a:bodyPr wrap="square" rtlCol="0">
            <a:spAutoFit/>
          </a:bodyPr>
          <a:lstStyle/>
          <a:p>
            <a:pPr marL="285750" indent="-285750">
              <a:buFont typeface="Arial" panose="020B0604020202020204" pitchFamily="34" charset="0"/>
              <a:buChar char="•"/>
            </a:pPr>
            <a:r>
              <a:rPr lang="fr-FR" sz="2400" dirty="0" smtClean="0"/>
              <a:t>Macromolécules biologique présentes dans toutes les cellules vivantes</a:t>
            </a:r>
          </a:p>
          <a:p>
            <a:pPr marL="285750" indent="-285750">
              <a:buFont typeface="Arial" panose="020B0604020202020204" pitchFamily="34" charset="0"/>
              <a:buChar char="•"/>
            </a:pPr>
            <a:r>
              <a:rPr lang="fr-FR" sz="2400" dirty="0"/>
              <a:t>F</a:t>
            </a:r>
            <a:r>
              <a:rPr lang="fr-FR" sz="2400" dirty="0" smtClean="0"/>
              <a:t>ormées d'une ou de plusieurs chaînes polypeptidiques</a:t>
            </a:r>
            <a:endParaRPr lang="fr-FR" sz="2400" dirty="0"/>
          </a:p>
          <a:p>
            <a:pPr marL="285750" indent="-285750">
              <a:buFont typeface="Arial" panose="020B0604020202020204" pitchFamily="34" charset="0"/>
              <a:buChar char="•"/>
            </a:pPr>
            <a:r>
              <a:rPr lang="fr-FR" sz="2400" dirty="0" smtClean="0"/>
              <a:t>Fonctions:</a:t>
            </a:r>
          </a:p>
          <a:p>
            <a:pPr marL="742950" lvl="1" indent="-285750">
              <a:buFont typeface="Arial" panose="020B0604020202020204" pitchFamily="34" charset="0"/>
              <a:buChar char="•"/>
            </a:pPr>
            <a:r>
              <a:rPr lang="fr-FR" sz="2400" dirty="0" smtClean="0"/>
              <a:t>Structuration des cellules et tissus </a:t>
            </a:r>
          </a:p>
          <a:p>
            <a:pPr marL="742950" lvl="1" indent="-285750">
              <a:buFont typeface="Arial" panose="020B0604020202020204" pitchFamily="34" charset="0"/>
              <a:buChar char="•"/>
            </a:pPr>
            <a:r>
              <a:rPr lang="fr-FR" sz="2400" dirty="0" smtClean="0"/>
              <a:t>Contraction des </a:t>
            </a:r>
            <a:r>
              <a:rPr lang="fr-FR" sz="2400" dirty="0"/>
              <a:t>muscles et é</a:t>
            </a:r>
            <a:r>
              <a:rPr lang="fr-FR" sz="2400" dirty="0" smtClean="0"/>
              <a:t>nergie</a:t>
            </a:r>
          </a:p>
          <a:p>
            <a:pPr marL="742950" lvl="1" indent="-285750">
              <a:buFont typeface="Arial" panose="020B0604020202020204" pitchFamily="34" charset="0"/>
              <a:buChar char="•"/>
            </a:pPr>
            <a:r>
              <a:rPr lang="fr-FR" sz="2400" dirty="0" smtClean="0"/>
              <a:t>Transmission de signaux (hormones)</a:t>
            </a:r>
          </a:p>
          <a:p>
            <a:pPr marL="742950" lvl="1" indent="-285750">
              <a:buFont typeface="Arial" panose="020B0604020202020204" pitchFamily="34" charset="0"/>
              <a:buChar char="•"/>
            </a:pPr>
            <a:r>
              <a:rPr lang="fr-FR" sz="2400" dirty="0"/>
              <a:t>Fonction immunitaire</a:t>
            </a:r>
          </a:p>
          <a:p>
            <a:pPr marL="742950" lvl="1" indent="-285750">
              <a:buFont typeface="Arial" panose="020B0604020202020204" pitchFamily="34" charset="0"/>
              <a:buChar char="•"/>
            </a:pPr>
            <a:r>
              <a:rPr lang="fr-FR" sz="2400" dirty="0" smtClean="0"/>
              <a:t>Enzymes</a:t>
            </a: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29947" t="12373" r="29490" b="17317"/>
          <a:stretch/>
        </p:blipFill>
        <p:spPr>
          <a:xfrm>
            <a:off x="4429760" y="4402191"/>
            <a:ext cx="3332480" cy="2367280"/>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8669" t="7242" r="29159" b="11885"/>
          <a:stretch/>
        </p:blipFill>
        <p:spPr>
          <a:xfrm>
            <a:off x="723800" y="4268786"/>
            <a:ext cx="3464561" cy="2722880"/>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l="28710" t="2773" r="34066" b="39591"/>
          <a:stretch/>
        </p:blipFill>
        <p:spPr>
          <a:xfrm>
            <a:off x="8207037" y="4637557"/>
            <a:ext cx="3058160" cy="1940560"/>
          </a:xfrm>
          <a:prstGeom prst="rect">
            <a:avLst/>
          </a:prstGeom>
        </p:spPr>
      </p:pic>
    </p:spTree>
    <p:extLst>
      <p:ext uri="{BB962C8B-B14F-4D97-AF65-F5344CB8AC3E}">
        <p14:creationId xmlns:p14="http://schemas.microsoft.com/office/powerpoint/2010/main" val="2067185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891D4B0-F770-EA48-9F48-147D0AC4BAB3}"/>
              </a:ext>
            </a:extLst>
          </p:cNvPr>
          <p:cNvSpPr txBox="1"/>
          <p:nvPr/>
        </p:nvSpPr>
        <p:spPr>
          <a:xfrm>
            <a:off x="415636" y="874871"/>
            <a:ext cx="7544779" cy="6001643"/>
          </a:xfrm>
          <a:prstGeom prst="rect">
            <a:avLst/>
          </a:prstGeom>
          <a:noFill/>
        </p:spPr>
        <p:txBody>
          <a:bodyPr wrap="square" rtlCol="0">
            <a:spAutoFit/>
          </a:bodyPr>
          <a:lstStyle/>
          <a:p>
            <a:pPr marL="285750" indent="-285750">
              <a:buFont typeface="Arial" panose="020B0604020202020204" pitchFamily="34" charset="0"/>
              <a:buChar char="•"/>
            </a:pPr>
            <a:r>
              <a:rPr lang="fr-FR" sz="2400" dirty="0"/>
              <a:t>P</a:t>
            </a:r>
            <a:r>
              <a:rPr lang="fr-FR" sz="2400" dirty="0" smtClean="0"/>
              <a:t>rotéines accélérant les réactions chimiques</a:t>
            </a:r>
          </a:p>
          <a:p>
            <a:pPr marL="285750" indent="-285750">
              <a:buFont typeface="Arial" panose="020B0604020202020204" pitchFamily="34" charset="0"/>
              <a:buChar char="•"/>
            </a:pPr>
            <a:endParaRPr lang="fr-FR" sz="2400" dirty="0" smtClean="0"/>
          </a:p>
          <a:p>
            <a:pPr marL="285750" indent="-285750">
              <a:buFont typeface="Arial" panose="020B0604020202020204" pitchFamily="34" charset="0"/>
              <a:buChar char="•"/>
            </a:pPr>
            <a:r>
              <a:rPr lang="fr-FR" sz="2400" dirty="0" smtClean="0"/>
              <a:t>Fonction biologique : </a:t>
            </a:r>
          </a:p>
          <a:p>
            <a:pPr marL="742950" lvl="1" indent="-285750">
              <a:buFont typeface="Arial" panose="020B0604020202020204" pitchFamily="34" charset="0"/>
              <a:buChar char="•"/>
            </a:pPr>
            <a:r>
              <a:rPr lang="fr-FR" sz="2400" dirty="0" smtClean="0"/>
              <a:t>Régulation du cycle cellulaire et transmission de signaux</a:t>
            </a:r>
          </a:p>
          <a:p>
            <a:pPr marL="742950" lvl="1" indent="-285750">
              <a:buFont typeface="Arial" panose="020B0604020202020204" pitchFamily="34" charset="0"/>
              <a:buChar char="•"/>
            </a:pPr>
            <a:r>
              <a:rPr lang="fr-FR" sz="2400" dirty="0" smtClean="0"/>
              <a:t>Contraction musculaire</a:t>
            </a:r>
          </a:p>
          <a:p>
            <a:pPr marL="742950" lvl="1" indent="-285750">
              <a:buFont typeface="Arial" panose="020B0604020202020204" pitchFamily="34" charset="0"/>
              <a:buChar char="•"/>
            </a:pPr>
            <a:r>
              <a:rPr lang="fr-FR" sz="2400" dirty="0" smtClean="0"/>
              <a:t>Transport actif des molécules dans les cellules</a:t>
            </a:r>
          </a:p>
          <a:p>
            <a:pPr marL="742950" lvl="1" indent="-285750">
              <a:buFont typeface="Arial" panose="020B0604020202020204" pitchFamily="34" charset="0"/>
              <a:buChar char="•"/>
            </a:pPr>
            <a:r>
              <a:rPr lang="fr-FR" sz="2400" dirty="0" smtClean="0"/>
              <a:t>Système digestif</a:t>
            </a:r>
          </a:p>
          <a:p>
            <a:pPr marL="742950" lvl="1" indent="-285750">
              <a:buFont typeface="Arial" panose="020B0604020202020204" pitchFamily="34" charset="0"/>
              <a:buChar char="•"/>
            </a:pPr>
            <a:r>
              <a:rPr lang="fr-FR" sz="2400" dirty="0" smtClean="0"/>
              <a:t>Virus (</a:t>
            </a:r>
            <a:r>
              <a:rPr lang="fr-FR" sz="2400" dirty="0" err="1" smtClean="0"/>
              <a:t>Intégrase</a:t>
            </a:r>
            <a:r>
              <a:rPr lang="fr-FR" sz="2400" dirty="0" smtClean="0"/>
              <a:t> du VIH et transcriptase inverse)</a:t>
            </a:r>
          </a:p>
          <a:p>
            <a:pPr marL="742950" lvl="1" indent="-285750">
              <a:buFont typeface="Arial" panose="020B0604020202020204" pitchFamily="34" charset="0"/>
              <a:buChar char="•"/>
            </a:pPr>
            <a:endParaRPr lang="fr-FR" sz="2400" dirty="0" smtClean="0"/>
          </a:p>
          <a:p>
            <a:pPr marL="285750" indent="-285750">
              <a:buFont typeface="Arial" panose="020B0604020202020204" pitchFamily="34" charset="0"/>
              <a:buChar char="•"/>
            </a:pPr>
            <a:r>
              <a:rPr lang="fr-FR" sz="2400" dirty="0" smtClean="0"/>
              <a:t>Mutations, surproduction, déficit total ou partiel d’enzyme entrainent des maladies :</a:t>
            </a:r>
          </a:p>
          <a:p>
            <a:pPr marL="742950" lvl="1" indent="-285750">
              <a:buFont typeface="Arial" panose="020B0604020202020204" pitchFamily="34" charset="0"/>
              <a:buChar char="•"/>
            </a:pPr>
            <a:r>
              <a:rPr lang="fr-FR" sz="2400" dirty="0" smtClean="0"/>
              <a:t>Maladies génétique</a:t>
            </a:r>
          </a:p>
          <a:p>
            <a:pPr marL="742950" lvl="1" indent="-285750">
              <a:buFont typeface="Arial" panose="020B0604020202020204" pitchFamily="34" charset="0"/>
              <a:buChar char="•"/>
            </a:pPr>
            <a:r>
              <a:rPr lang="fr-FR" sz="2400" dirty="0" smtClean="0"/>
              <a:t>Cancer</a:t>
            </a:r>
          </a:p>
          <a:p>
            <a:pPr marL="742950" lvl="1" indent="-285750">
              <a:buFont typeface="Arial" panose="020B0604020202020204" pitchFamily="34" charset="0"/>
              <a:buChar char="•"/>
            </a:pPr>
            <a:r>
              <a:rPr lang="fr-FR" sz="2400" dirty="0" smtClean="0"/>
              <a:t>Diabètes</a:t>
            </a:r>
          </a:p>
          <a:p>
            <a:pPr marL="742950" lvl="1" indent="-285750">
              <a:buFont typeface="Arial" panose="020B0604020202020204" pitchFamily="34" charset="0"/>
              <a:buChar char="•"/>
            </a:pPr>
            <a:r>
              <a:rPr lang="fr-FR" sz="2400" dirty="0" smtClean="0"/>
              <a:t>Alzheimer</a:t>
            </a:r>
            <a:endParaRPr lang="fr-FR" sz="2400" dirty="0"/>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5716" y="2309161"/>
            <a:ext cx="4532643" cy="4351338"/>
          </a:xfrm>
        </p:spPr>
      </p:pic>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72" y="1227396"/>
            <a:ext cx="3809006" cy="717363"/>
          </a:xfrm>
          <a:prstGeom prst="rect">
            <a:avLst/>
          </a:prstGeom>
        </p:spPr>
      </p:pic>
      <p:cxnSp>
        <p:nvCxnSpPr>
          <p:cNvPr id="12" name="Connecteur droit avec flèche 11"/>
          <p:cNvCxnSpPr/>
          <p:nvPr/>
        </p:nvCxnSpPr>
        <p:spPr>
          <a:xfrm flipH="1">
            <a:off x="7960415" y="1949499"/>
            <a:ext cx="190831" cy="585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0452084" y="1882886"/>
            <a:ext cx="901716" cy="709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291665" y="2202024"/>
            <a:ext cx="1772817" cy="1268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35887" y="986629"/>
            <a:ext cx="2015412" cy="1268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re 1">
            <a:extLst>
              <a:ext uri="{FF2B5EF4-FFF2-40B4-BE49-F238E27FC236}">
                <a16:creationId xmlns:a16="http://schemas.microsoft.com/office/drawing/2014/main" id="{B0451956-B6BB-5E40-823E-F714BB603E33}"/>
              </a:ext>
            </a:extLst>
          </p:cNvPr>
          <p:cNvSpPr txBox="1">
            <a:spLocks/>
          </p:cNvSpPr>
          <p:nvPr/>
        </p:nvSpPr>
        <p:spPr>
          <a:xfrm>
            <a:off x="217999" y="-124345"/>
            <a:ext cx="1051560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tx1"/>
                </a:solidFill>
                <a:effectLst/>
                <a:uLnTx/>
                <a:uFillTx/>
                <a:latin typeface="+mj-lt"/>
                <a:ea typeface="+mj-ea"/>
                <a:cs typeface="+mj-cs"/>
              </a:rPr>
              <a:t>Enzymes</a:t>
            </a:r>
            <a:endParaRPr kumimoji="0" lang="fr-FR"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80627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smtClean="0"/>
              <a:t>Ligand</a:t>
            </a:r>
            <a:endParaRPr lang="en-AU" dirty="0"/>
          </a:p>
        </p:txBody>
      </p:sp>
      <p:sp>
        <p:nvSpPr>
          <p:cNvPr id="3" name="Espace réservé du contenu 2"/>
          <p:cNvSpPr>
            <a:spLocks noGrp="1"/>
          </p:cNvSpPr>
          <p:nvPr>
            <p:ph idx="1"/>
          </p:nvPr>
        </p:nvSpPr>
        <p:spPr>
          <a:xfrm>
            <a:off x="408709" y="1690688"/>
            <a:ext cx="7031182" cy="4848657"/>
          </a:xfrm>
        </p:spPr>
        <p:txBody>
          <a:bodyPr>
            <a:normAutofit fontScale="92500" lnSpcReduction="20000"/>
          </a:bodyPr>
          <a:lstStyle/>
          <a:p>
            <a:r>
              <a:rPr lang="fr-FR" dirty="0"/>
              <a:t>M</a:t>
            </a:r>
            <a:r>
              <a:rPr lang="fr-FR" dirty="0" smtClean="0"/>
              <a:t>olécule se liant de manière réversible à une macromolécule ciblée, protéine ou acide nucléique</a:t>
            </a:r>
          </a:p>
          <a:p>
            <a:r>
              <a:rPr lang="fr-FR" dirty="0" smtClean="0"/>
              <a:t>En interagissant avec une protéine, le ligand joue </a:t>
            </a:r>
            <a:r>
              <a:rPr lang="fr-FR" dirty="0"/>
              <a:t>un rôle dans ses fonctions</a:t>
            </a:r>
            <a:r>
              <a:rPr lang="fr-FR" dirty="0" smtClean="0"/>
              <a:t>.</a:t>
            </a:r>
          </a:p>
          <a:p>
            <a:r>
              <a:rPr lang="fr-FR" dirty="0"/>
              <a:t>L</a:t>
            </a:r>
            <a:r>
              <a:rPr lang="fr-FR" dirty="0" smtClean="0"/>
              <a:t>'interaction (association) est plus ou moins forte suivant le nombre et la nature des liaisons formées. La force de cette interaction est définie par la constante de dissociation que l'on appelle la constante d'affinité (ou affinité).</a:t>
            </a:r>
          </a:p>
          <a:p>
            <a:r>
              <a:rPr lang="fr-FR" dirty="0" smtClean="0"/>
              <a:t>La liaison d'un ligand à une protéine réceptrice modifie souvent la conformation de cette dernière. Cette modification structurale peut ainsi moduler son état fonctionnel et son activité.</a:t>
            </a:r>
            <a:endParaRPr lang="en-AU" dirty="0"/>
          </a:p>
        </p:txBody>
      </p:sp>
      <p:pic>
        <p:nvPicPr>
          <p:cNvPr id="1026" name="Picture 2"/>
          <p:cNvPicPr>
            <a:picLocks noChangeAspect="1" noChangeArrowheads="1"/>
          </p:cNvPicPr>
          <p:nvPr/>
        </p:nvPicPr>
        <p:blipFill>
          <a:blip r:embed="rId3"/>
          <a:srcRect/>
          <a:stretch>
            <a:fillRect/>
          </a:stretch>
        </p:blipFill>
        <p:spPr bwMode="auto">
          <a:xfrm>
            <a:off x="7953375" y="104775"/>
            <a:ext cx="3714750" cy="6648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3194</TotalTime>
  <Words>654</Words>
  <Application>Microsoft Office PowerPoint</Application>
  <PresentationFormat>Grand écran</PresentationFormat>
  <Paragraphs>95</Paragraphs>
  <Slides>19</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Introduction</vt:lpstr>
      <vt:lpstr>Introduction</vt:lpstr>
      <vt:lpstr>Niveaux d’organisation</vt:lpstr>
      <vt:lpstr>Dogme central de la biologie moléculaire</vt:lpstr>
      <vt:lpstr>Acide aminés</vt:lpstr>
      <vt:lpstr>Protéines</vt:lpstr>
      <vt:lpstr>Présentation PowerPoint</vt:lpstr>
      <vt:lpstr>Ligand</vt:lpstr>
      <vt:lpstr>Pharmaceutical drug</vt:lpstr>
      <vt:lpstr>Présentation PowerPoint</vt:lpstr>
      <vt:lpstr>Application : Docking</vt:lpstr>
      <vt:lpstr>Présentation PowerPoint</vt:lpstr>
      <vt:lpstr>Application : Analyse des poses cristallographiques</vt:lpstr>
      <vt:lpstr>Application : Dynamique moléculaire</vt:lpstr>
      <vt:lpstr>Application : Prédiction</vt:lpstr>
      <vt:lpstr>Application : Prédiction</vt:lpstr>
      <vt:lpstr>Drug discovery timelines</vt:lpstr>
      <vt:lpstr>Plan des cours Chimie informatique sous Python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Bioinformatics and Chemoinformatics</dc:title>
  <dc:creator>Gautier Peyrat</dc:creator>
  <cp:lastModifiedBy>Pierre-Yves Libouban</cp:lastModifiedBy>
  <cp:revision>81</cp:revision>
  <dcterms:created xsi:type="dcterms:W3CDTF">2019-01-27T19:10:43Z</dcterms:created>
  <dcterms:modified xsi:type="dcterms:W3CDTF">2022-01-13T14:43:48Z</dcterms:modified>
</cp:coreProperties>
</file>